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8476dd215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8476dd215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8476dd215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8476dd215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8476dd21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8476dd21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8476dd215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8476dd215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8476dd215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8476dd215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8476dd215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8476dd215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849744b0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849744b0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849744b0e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849744b0e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49744b0e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49744b0e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849744b0e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849744b0e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8476dd21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8476dd21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49744b0e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849744b0e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849744b0e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849744b0e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849744b0e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849744b0e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849744b0e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849744b0e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849744b0e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849744b0e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849744b0e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849744b0e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849744b0e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849744b0e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64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003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8476dd215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8476dd215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8476dd215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8476dd215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8476dd215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8476dd215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8476dd215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8476dd215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8476dd215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8476dd215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8476dd215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8476dd215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8476dd215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8476dd215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34.emf"/><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5" Type="http://schemas.openxmlformats.org/officeDocument/2006/relationships/image" Target="../media/image41.emf"/><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47.emf"/><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1.xml"/><Relationship Id="rId6" Type="http://schemas.openxmlformats.org/officeDocument/2006/relationships/image" Target="../media/image52.emf"/><Relationship Id="rId5" Type="http://schemas.openxmlformats.org/officeDocument/2006/relationships/image" Target="../media/image51.png"/><Relationship Id="rId4" Type="http://schemas.openxmlformats.org/officeDocument/2006/relationships/image" Target="../media/image50.emf"/></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image" Target="../media/image54.png"/><Relationship Id="rId9" Type="http://schemas.openxmlformats.org/officeDocument/2006/relationships/image" Target="../media/image59.emf"/></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emf"/><Relationship Id="rId2"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endParaRPr>
              <a:solidFill>
                <a:srgbClr val="0000FF"/>
              </a:solidFill>
            </a:endParaRPr>
          </a:p>
          <a:p>
            <a:pPr marL="0" lvl="0" indent="0" algn="ctr" rtl="0">
              <a:spcBef>
                <a:spcPts val="0"/>
              </a:spcBef>
              <a:spcAft>
                <a:spcPts val="0"/>
              </a:spcAft>
              <a:buNone/>
            </a:pPr>
            <a:r>
              <a:rPr lang="en">
                <a:solidFill>
                  <a:srgbClr val="0000FF"/>
                </a:solidFill>
              </a:rPr>
              <a:t>Fundamentals of </a:t>
            </a:r>
            <a:endParaRPr>
              <a:solidFill>
                <a:srgbClr val="0000FF"/>
              </a:solidFill>
            </a:endParaRPr>
          </a:p>
          <a:p>
            <a:pPr marL="0" lvl="0" indent="0" algn="ctr" rtl="0">
              <a:spcBef>
                <a:spcPts val="0"/>
              </a:spcBef>
              <a:spcAft>
                <a:spcPts val="0"/>
              </a:spcAft>
              <a:buNone/>
            </a:pPr>
            <a:r>
              <a:rPr lang="en">
                <a:solidFill>
                  <a:srgbClr val="0000FF"/>
                </a:solidFill>
              </a:rPr>
              <a:t>Renewable Energy</a:t>
            </a:r>
            <a:endParaRPr>
              <a:solidFill>
                <a:srgbClr val="0000FF"/>
              </a:solidFill>
            </a:endParaRPr>
          </a:p>
          <a:p>
            <a:pPr marL="0" lvl="0" indent="0" algn="ctr" rtl="1">
              <a:spcBef>
                <a:spcPts val="0"/>
              </a:spcBef>
              <a:spcAft>
                <a:spcPts val="0"/>
              </a:spcAft>
              <a:buNone/>
            </a:pPr>
            <a:r>
              <a:rPr lang="en">
                <a:solidFill>
                  <a:srgbClr val="0000FF"/>
                </a:solidFill>
              </a:rPr>
              <a:t>اساسيات الطاقة المتجددة</a:t>
            </a:r>
            <a:endParaRPr>
              <a:solidFill>
                <a:srgbClr val="0000FF"/>
              </a:solidFill>
            </a:endParaRPr>
          </a:p>
        </p:txBody>
      </p:sp>
      <p:sp>
        <p:nvSpPr>
          <p:cNvPr id="55" name="Google Shape;55;p13"/>
          <p:cNvSpPr txBox="1">
            <a:spLocks noGrp="1"/>
          </p:cNvSpPr>
          <p:nvPr>
            <p:ph type="subTitle" idx="1"/>
          </p:nvPr>
        </p:nvSpPr>
        <p:spPr>
          <a:xfrm>
            <a:off x="311700" y="3190225"/>
            <a:ext cx="8520600" cy="79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Clr>
                <a:schemeClr val="dk1"/>
              </a:buClr>
              <a:buSzPts val="1018"/>
              <a:buFont typeface="Arial"/>
              <a:buNone/>
            </a:pPr>
            <a:r>
              <a:rPr lang="en" sz="5200">
                <a:solidFill>
                  <a:srgbClr val="FF0000"/>
                </a:solidFill>
              </a:rPr>
              <a:t>PHY309</a:t>
            </a: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311700" y="137150"/>
            <a:ext cx="8520600" cy="48270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1400" b="1">
                <a:solidFill>
                  <a:schemeClr val="dk1"/>
                </a:solidFill>
              </a:rPr>
              <a:t>المعضلة الغذائية:</a:t>
            </a:r>
            <a:br>
              <a:rPr lang="en" sz="1400" b="1">
                <a:solidFill>
                  <a:schemeClr val="dk1"/>
                </a:solidFill>
              </a:rPr>
            </a:br>
            <a:endParaRPr sz="1400" b="1">
              <a:solidFill>
                <a:schemeClr val="dk1"/>
              </a:solidFill>
            </a:endParaRPr>
          </a:p>
          <a:p>
            <a:pPr marL="457200" lvl="0" indent="-317500" algn="r" rtl="1">
              <a:spcBef>
                <a:spcPts val="1200"/>
              </a:spcBef>
              <a:spcAft>
                <a:spcPts val="0"/>
              </a:spcAft>
              <a:buClr>
                <a:schemeClr val="dk1"/>
              </a:buClr>
              <a:buSzPts val="1400"/>
              <a:buChar char="●"/>
            </a:pPr>
            <a:r>
              <a:rPr lang="en" sz="1400">
                <a:solidFill>
                  <a:schemeClr val="dk1"/>
                </a:solidFill>
              </a:rPr>
              <a:t>10% من مساحة اليابسة صالحة للزراعة (≈ 15 مليون كم²).</a:t>
            </a:r>
            <a:br>
              <a:rPr lang="en" sz="1400">
                <a:solidFill>
                  <a:schemeClr val="dk1"/>
                </a:solidFill>
              </a:rPr>
            </a:br>
            <a:endParaRPr sz="1400">
              <a:solidFill>
                <a:schemeClr val="dk1"/>
              </a:solidFill>
            </a:endParaRPr>
          </a:p>
          <a:p>
            <a:pPr marL="457200" lvl="0" indent="-317500" algn="r" rtl="1">
              <a:spcBef>
                <a:spcPts val="0"/>
              </a:spcBef>
              <a:spcAft>
                <a:spcPts val="0"/>
              </a:spcAft>
              <a:buClr>
                <a:schemeClr val="dk1"/>
              </a:buClr>
              <a:buSzPts val="1400"/>
              <a:buChar char="●"/>
            </a:pPr>
            <a:r>
              <a:rPr lang="en" sz="1400">
                <a:solidFill>
                  <a:schemeClr val="dk1"/>
                </a:solidFill>
              </a:rPr>
              <a:t>كل هكتار كان يدعم 5 أشخاص (قبل القرن 20) → حد أقصى ≈ 7.4 مليار نسمة.</a:t>
            </a:r>
            <a:br>
              <a:rPr lang="en" sz="1400">
                <a:solidFill>
                  <a:schemeClr val="dk1"/>
                </a:solidFill>
              </a:rPr>
            </a:br>
            <a:endParaRPr sz="1400">
              <a:solidFill>
                <a:schemeClr val="dk1"/>
              </a:solidFill>
            </a:endParaRPr>
          </a:p>
          <a:p>
            <a:pPr marL="457200" lvl="0" indent="-317500" algn="r" rtl="1">
              <a:spcBef>
                <a:spcPts val="0"/>
              </a:spcBef>
              <a:spcAft>
                <a:spcPts val="0"/>
              </a:spcAft>
              <a:buClr>
                <a:schemeClr val="dk1"/>
              </a:buClr>
              <a:buSzPts val="1400"/>
              <a:buChar char="●"/>
            </a:pPr>
            <a:r>
              <a:rPr lang="en" sz="1400">
                <a:solidFill>
                  <a:schemeClr val="dk1"/>
                </a:solidFill>
              </a:rPr>
              <a:t>11 مليار نسمة قد يتجاوز قدرة الأراضي الزراعية.</a:t>
            </a:r>
            <a:br>
              <a:rPr lang="en" sz="1400">
                <a:solidFill>
                  <a:schemeClr val="dk1"/>
                </a:solidFill>
              </a:rPr>
            </a:b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b="1">
                <a:solidFill>
                  <a:schemeClr val="dk1"/>
                </a:solidFill>
              </a:rPr>
              <a:t>النيتروجين</a:t>
            </a:r>
            <a:r>
              <a:rPr lang="en" sz="1400">
                <a:solidFill>
                  <a:schemeClr val="dk1"/>
                </a:solidFill>
              </a:rPr>
              <a:t> هو العنصر المحدد للإنتاج الزراعي:</a:t>
            </a:r>
            <a:br>
              <a:rPr lang="en" sz="1400">
                <a:solidFill>
                  <a:schemeClr val="dk1"/>
                </a:solidFill>
              </a:rPr>
            </a:br>
            <a:endParaRPr sz="1400">
              <a:solidFill>
                <a:schemeClr val="dk1"/>
              </a:solidFill>
            </a:endParaRPr>
          </a:p>
          <a:p>
            <a:pPr marL="457200" lvl="0" indent="-317500" algn="r" rtl="1">
              <a:spcBef>
                <a:spcPts val="1200"/>
              </a:spcBef>
              <a:spcAft>
                <a:spcPts val="0"/>
              </a:spcAft>
              <a:buClr>
                <a:schemeClr val="dk1"/>
              </a:buClr>
              <a:buSzPts val="1400"/>
              <a:buChar char="●"/>
            </a:pPr>
            <a:r>
              <a:rPr lang="en" sz="1400">
                <a:solidFill>
                  <a:schemeClr val="dk1"/>
                </a:solidFill>
              </a:rPr>
              <a:t>يلزم ≈ 1 كغم نيتروجين لإنتاج 1 كغم بروتين.</a:t>
            </a:r>
            <a:br>
              <a:rPr lang="en" sz="1400">
                <a:solidFill>
                  <a:schemeClr val="dk1"/>
                </a:solidFill>
              </a:rPr>
            </a:br>
            <a:endParaRPr sz="1400">
              <a:solidFill>
                <a:schemeClr val="dk1"/>
              </a:solidFill>
            </a:endParaRPr>
          </a:p>
          <a:p>
            <a:pPr marL="457200" lvl="0" indent="-317500" algn="r" rtl="1">
              <a:spcBef>
                <a:spcPts val="0"/>
              </a:spcBef>
              <a:spcAft>
                <a:spcPts val="0"/>
              </a:spcAft>
              <a:buClr>
                <a:schemeClr val="dk1"/>
              </a:buClr>
              <a:buSzPts val="1400"/>
              <a:buChar char="●"/>
            </a:pPr>
            <a:r>
              <a:rPr lang="en" sz="1400">
                <a:solidFill>
                  <a:schemeClr val="dk1"/>
                </a:solidFill>
              </a:rPr>
              <a:t>النيتروجين الجوي غير متاح للنبات مباشرة، يجب تثبيته (بكتيريًا أو عبر الأسمدة).</a:t>
            </a:r>
            <a:endParaRPr sz="1400">
              <a:solidFill>
                <a:schemeClr val="dk1"/>
              </a:solidFill>
            </a:endParaRPr>
          </a:p>
          <a:p>
            <a:pPr marL="0" lvl="0" indent="0" algn="r" rtl="1">
              <a:spcBef>
                <a:spcPts val="1200"/>
              </a:spcBef>
              <a:spcAft>
                <a:spcPts val="1200"/>
              </a:spcAft>
              <a:buNone/>
            </a:pP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a:spLocks noGrp="1"/>
          </p:cNvSpPr>
          <p:nvPr>
            <p:ph type="body" idx="1"/>
          </p:nvPr>
        </p:nvSpPr>
        <p:spPr>
          <a:xfrm>
            <a:off x="311700" y="269050"/>
            <a:ext cx="8520600" cy="42999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Clr>
                <a:schemeClr val="dk1"/>
              </a:buClr>
              <a:buSzPts val="1100"/>
              <a:buFont typeface="Arial"/>
              <a:buNone/>
            </a:pPr>
            <a:r>
              <a:rPr lang="en" sz="1500" b="1">
                <a:solidFill>
                  <a:schemeClr val="dk1"/>
                </a:solidFill>
              </a:rPr>
              <a:t>الأسمدة النيتروجينية (الأمونيا):</a:t>
            </a:r>
            <a:endParaRPr sz="1500" b="1">
              <a:solidFill>
                <a:schemeClr val="dk1"/>
              </a:solidFill>
            </a:endParaRPr>
          </a:p>
          <a:p>
            <a:pPr marL="457200" lvl="0" indent="-323850" algn="r" rtl="1">
              <a:spcBef>
                <a:spcPts val="1200"/>
              </a:spcBef>
              <a:spcAft>
                <a:spcPts val="0"/>
              </a:spcAft>
              <a:buClr>
                <a:schemeClr val="dk1"/>
              </a:buClr>
              <a:buSzPts val="1500"/>
              <a:buChar char="●"/>
            </a:pPr>
            <a:r>
              <a:rPr lang="en" sz="1500">
                <a:solidFill>
                  <a:schemeClr val="dk1"/>
                </a:solidFill>
              </a:rPr>
              <a:t>تصنع من الهواء والماء.</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ترفع إنتاجية الأرض بما يقارب عشرة أضعاف.</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ضرورية لإطعام السكان الحاليين والمستقبليين.</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لكنها تسبب آثارًا بيئية سلبية خطيرة عند الإفراط في استخدامها.</a:t>
            </a: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en"/>
              <a:t>دالة دخول السوق</a:t>
            </a:r>
            <a:endParaRPr/>
          </a:p>
        </p:txBody>
      </p:sp>
      <p:sp>
        <p:nvSpPr>
          <p:cNvPr id="116" name="Google Shape;11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en" sz="1500">
                <a:solidFill>
                  <a:schemeClr val="dk1"/>
                </a:solidFill>
              </a:rPr>
              <a:t>عند دخول تكنولوجيا جديدة للسوق، تنتشر تدريجيًا بشكل منحنى "S".</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نموذج </a:t>
            </a:r>
            <a:r>
              <a:rPr lang="en" sz="1500" b="1">
                <a:solidFill>
                  <a:schemeClr val="dk1"/>
                </a:solidFill>
              </a:rPr>
              <a:t>Fisher-Pry</a:t>
            </a:r>
            <a:r>
              <a:rPr lang="en" sz="1500">
                <a:solidFill>
                  <a:schemeClr val="dk1"/>
                </a:solidFill>
              </a:rPr>
              <a:t> يصف بدقة معدل انتشار أو استبدال التكنولوجيا.</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أمثلة: استبدال تقنيات صناعة الصلب القديمة باستخدام الأوكسجين.</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يطبق أيضًا على مصادر الطاقة (الخشب → الفحم → النفط والغاز).</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يمكن التنبؤ بزوال أو انتشار تقنيات الطاقة عبر هذا النموذج (مثال: انخفاض النفط منذ 1970 كان متوقعًا قبل ظهور أوبك).</a:t>
            </a: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a:blip r:embed="rId3">
            <a:alphaModFix/>
          </a:blip>
          <a:stretch>
            <a:fillRect/>
          </a:stretch>
        </p:blipFill>
        <p:spPr>
          <a:xfrm>
            <a:off x="152400" y="152400"/>
            <a:ext cx="8839200" cy="46781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body" idx="1"/>
          </p:nvPr>
        </p:nvSpPr>
        <p:spPr>
          <a:xfrm>
            <a:off x="311700" y="189925"/>
            <a:ext cx="8520600" cy="48402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a:t>لتكن f نسبة السوق الكلية التي استحوذت عليها التقنية الجديدة. مع تقدم الزمن ترتفع f من 0 الى قيمة 1 او اقل.</a:t>
            </a:r>
            <a:endParaRPr/>
          </a:p>
          <a:p>
            <a:pPr marL="0" lvl="0" indent="0" algn="r" rtl="1">
              <a:spcBef>
                <a:spcPts val="1200"/>
              </a:spcBef>
              <a:spcAft>
                <a:spcPts val="0"/>
              </a:spcAft>
              <a:buNone/>
            </a:pPr>
            <a:r>
              <a:rPr lang="en"/>
              <a:t>لتكن ΔT زمن دخول السوق، </a:t>
            </a:r>
            <a:endParaRPr/>
          </a:p>
          <a:p>
            <a:pPr marL="0" lvl="0" indent="0" algn="r" rtl="1">
              <a:spcBef>
                <a:spcPts val="1200"/>
              </a:spcBef>
              <a:spcAft>
                <a:spcPts val="0"/>
              </a:spcAft>
              <a:buNone/>
            </a:pPr>
            <a:endParaRPr/>
          </a:p>
          <a:p>
            <a:pPr marL="0" lvl="0" indent="0" algn="r" rtl="1">
              <a:spcBef>
                <a:spcPts val="1200"/>
              </a:spcBef>
              <a:spcAft>
                <a:spcPts val="0"/>
              </a:spcAft>
              <a:buNone/>
            </a:pPr>
            <a:r>
              <a:rPr lang="en"/>
              <a:t>حيث t</a:t>
            </a:r>
            <a:r>
              <a:rPr lang="en" baseline="-25000"/>
              <a:t>h</a:t>
            </a:r>
            <a:r>
              <a:rPr lang="en"/>
              <a:t> الزمن عند f = 0.5 و t</a:t>
            </a:r>
            <a:r>
              <a:rPr lang="en" baseline="-25000"/>
              <a:t>1</a:t>
            </a:r>
            <a:r>
              <a:rPr lang="en"/>
              <a:t> الزمن عند f = 0.1</a:t>
            </a:r>
            <a:endParaRPr/>
          </a:p>
          <a:p>
            <a:pPr marL="0" lvl="0" indent="0" algn="r" rtl="1">
              <a:spcBef>
                <a:spcPts val="1200"/>
              </a:spcBef>
              <a:spcAft>
                <a:spcPts val="0"/>
              </a:spcAft>
              <a:buNone/>
            </a:pPr>
            <a:r>
              <a:rPr lang="en"/>
              <a:t>وجد Fisher و Pry ان رسم log f/1-f مع الزمن ينتج خطا مستقيما</a:t>
            </a:r>
            <a:endParaRPr/>
          </a:p>
          <a:p>
            <a:pPr marL="0" lvl="0" indent="0" algn="r" rtl="1">
              <a:spcBef>
                <a:spcPts val="1200"/>
              </a:spcBef>
              <a:spcAft>
                <a:spcPts val="0"/>
              </a:spcAft>
              <a:buNone/>
            </a:pPr>
            <a:endParaRPr/>
          </a:p>
          <a:p>
            <a:pPr marL="0" lvl="0" indent="0" algn="r" rtl="1">
              <a:spcBef>
                <a:spcPts val="1200"/>
              </a:spcBef>
              <a:spcAft>
                <a:spcPts val="0"/>
              </a:spcAft>
              <a:buNone/>
            </a:pPr>
            <a:r>
              <a:rPr lang="en"/>
              <a:t>a وb تميز السوق والتقنية المقصودة</a:t>
            </a:r>
            <a:endParaRPr/>
          </a:p>
          <a:p>
            <a:pPr marL="0" lvl="0" indent="0" algn="r" rtl="1">
              <a:spcBef>
                <a:spcPts val="120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0"/>
              </a:spcAft>
              <a:buNone/>
            </a:pPr>
            <a:endParaRPr/>
          </a:p>
          <a:p>
            <a:pPr marL="0" lvl="0" indent="0" algn="r" rtl="1">
              <a:spcBef>
                <a:spcPts val="1200"/>
              </a:spcBef>
              <a:spcAft>
                <a:spcPts val="1200"/>
              </a:spcAft>
              <a:buNone/>
            </a:pPr>
            <a:endParaRPr/>
          </a:p>
        </p:txBody>
      </p:sp>
      <p:pic>
        <p:nvPicPr>
          <p:cNvPr id="127" name="Google Shape;127;p26"/>
          <p:cNvPicPr preferRelativeResize="0"/>
          <p:nvPr/>
        </p:nvPicPr>
        <p:blipFill>
          <a:blip r:embed="rId3">
            <a:alphaModFix/>
          </a:blip>
          <a:stretch>
            <a:fillRect/>
          </a:stretch>
        </p:blipFill>
        <p:spPr>
          <a:xfrm>
            <a:off x="3579450" y="869725"/>
            <a:ext cx="1792650" cy="533525"/>
          </a:xfrm>
          <a:prstGeom prst="rect">
            <a:avLst/>
          </a:prstGeom>
          <a:noFill/>
          <a:ln>
            <a:noFill/>
          </a:ln>
        </p:spPr>
      </p:pic>
      <p:pic>
        <p:nvPicPr>
          <p:cNvPr id="128" name="Google Shape;128;p26"/>
          <p:cNvPicPr preferRelativeResize="0"/>
          <p:nvPr/>
        </p:nvPicPr>
        <p:blipFill>
          <a:blip r:embed="rId4">
            <a:alphaModFix/>
          </a:blip>
          <a:stretch>
            <a:fillRect/>
          </a:stretch>
        </p:blipFill>
        <p:spPr>
          <a:xfrm>
            <a:off x="3075025" y="2524125"/>
            <a:ext cx="2487575" cy="593625"/>
          </a:xfrm>
          <a:prstGeom prst="rect">
            <a:avLst/>
          </a:prstGeom>
          <a:noFill/>
          <a:ln>
            <a:noFill/>
          </a:ln>
        </p:spPr>
      </p:pic>
      <p:pic>
        <p:nvPicPr>
          <p:cNvPr id="129" name="Google Shape;129;p26"/>
          <p:cNvPicPr preferRelativeResize="0"/>
          <p:nvPr/>
        </p:nvPicPr>
        <p:blipFill>
          <a:blip r:embed="rId5">
            <a:alphaModFix/>
          </a:blip>
          <a:stretch>
            <a:fillRect/>
          </a:stretch>
        </p:blipFill>
        <p:spPr>
          <a:xfrm>
            <a:off x="3279345" y="3759425"/>
            <a:ext cx="2392875" cy="7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7"/>
          <p:cNvPicPr preferRelativeResize="0"/>
          <p:nvPr/>
        </p:nvPicPr>
        <p:blipFill>
          <a:blip r:embed="rId3">
            <a:alphaModFix/>
          </a:blip>
          <a:stretch>
            <a:fillRect/>
          </a:stretch>
        </p:blipFill>
        <p:spPr>
          <a:xfrm>
            <a:off x="152400" y="152400"/>
            <a:ext cx="8839199" cy="3893141"/>
          </a:xfrm>
          <a:prstGeom prst="rect">
            <a:avLst/>
          </a:prstGeom>
          <a:noFill/>
          <a:ln>
            <a:noFill/>
          </a:ln>
        </p:spPr>
      </p:pic>
      <p:pic>
        <p:nvPicPr>
          <p:cNvPr id="135" name="Google Shape;135;p27"/>
          <p:cNvPicPr preferRelativeResize="0"/>
          <p:nvPr/>
        </p:nvPicPr>
        <p:blipFill>
          <a:blip r:embed="rId4">
            <a:alphaModFix/>
          </a:blip>
          <a:stretch>
            <a:fillRect/>
          </a:stretch>
        </p:blipFill>
        <p:spPr>
          <a:xfrm>
            <a:off x="152400" y="3828025"/>
            <a:ext cx="8660124" cy="1315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8"/>
          <p:cNvPicPr preferRelativeResize="0"/>
          <p:nvPr/>
        </p:nvPicPr>
        <p:blipFill>
          <a:blip r:embed="rId3">
            <a:alphaModFix/>
          </a:blip>
          <a:stretch>
            <a:fillRect/>
          </a:stretch>
        </p:blipFill>
        <p:spPr>
          <a:xfrm>
            <a:off x="152400" y="152400"/>
            <a:ext cx="6195706" cy="4838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body" idx="1"/>
          </p:nvPr>
        </p:nvSpPr>
        <p:spPr>
          <a:xfrm>
            <a:off x="311700" y="176725"/>
            <a:ext cx="8520600" cy="47874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b="1">
                <a:solidFill>
                  <a:schemeClr val="dk1"/>
                </a:solidFill>
              </a:rPr>
              <a:t>مصادر طاقة الكوكب</a:t>
            </a:r>
            <a:endParaRPr b="1">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أن استهلاك الفرد للطاقة ارتفع بسرعة في القرن الماضي، ومع تزايد عدد السكان يشكّل ذلك تحديًا كبيرًا للحفاظ على هذه الوتيرة مستقبلًا.</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لمواجهة هذا التحدي يجب معرفة الموارد المتاحة من الطاقة وكيفية استخدامها حاليًا.</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موارد الطاقة تنقسم إلى متجددة وغير متجددة.</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b="1">
                <a:solidFill>
                  <a:schemeClr val="dk1"/>
                </a:solidFill>
              </a:rPr>
              <a:t>الطاقة الحرارية الجوفية Geothermal</a:t>
            </a:r>
            <a:r>
              <a:rPr lang="en" sz="1500">
                <a:solidFill>
                  <a:schemeClr val="dk1"/>
                </a:solidFill>
              </a:rPr>
              <a:t>: استُخدمت منذ زمن طويل في آيسلندا ومؤخرًا في إيطاليا ونيوزيلندا والولايات المتحدة، لكن توسعها مستقبلاً محدود.</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b="1">
                <a:solidFill>
                  <a:schemeClr val="dk1"/>
                </a:solidFill>
              </a:rPr>
              <a:t>الطاقة من المد والجزر Gravitational</a:t>
            </a:r>
            <a:r>
              <a:rPr lang="en" sz="1500">
                <a:solidFill>
                  <a:schemeClr val="dk1"/>
                </a:solidFill>
              </a:rPr>
              <a:t>: استُخدمت في فرنسا، لكنها ممكنة فقط في مواقع محدودة حول العالم.</a:t>
            </a: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body" idx="1"/>
          </p:nvPr>
        </p:nvSpPr>
        <p:spPr>
          <a:xfrm>
            <a:off x="311700" y="137150"/>
            <a:ext cx="8520600" cy="47610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1500" b="1">
                <a:solidFill>
                  <a:schemeClr val="dk1"/>
                </a:solidFill>
              </a:rPr>
              <a:t>الطاقة الشمسية</a:t>
            </a:r>
            <a:r>
              <a:rPr lang="en" sz="1500">
                <a:solidFill>
                  <a:schemeClr val="dk1"/>
                </a:solidFill>
              </a:rPr>
              <a:t>: هي الأوفر بين الموارد المتجددة، وجزء منها اختُزن عبر العصور على شكل فحم ونفط وغاز.</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تقديرات احتياطي الوقود الأحفوري والنووي غير دقيقة وغالبًا أقل من الواقع بسبب ضعف الاستكشاف، لكنها تعطي الحد الأدنى المتاح.</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هناك زيادة مستمرة في الاحتياطيات المؤكدة مع مرور الوقت رغم الاستهلاك الكبير، مثل الغاز الطبيعي الذي ارتفع احتياطيه المؤكد من 2200 EJ عام 1976 إلى 5500 EJ عام 2002.</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بالنسبة للنفط والغاز، تُجمع التقديرات بين الاحتياطي المؤكد، والنمو في الاحتياطي، والاحتياطي غير المكتشف.</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الاحتياطي المؤكد يُقصد به الموارد المكتشفة لكن غير المستخرجة بعد، وتُنشر تقاريره دوريًا في </a:t>
            </a:r>
            <a:r>
              <a:rPr lang="en" sz="1500" i="1">
                <a:solidFill>
                  <a:schemeClr val="dk1"/>
                </a:solidFill>
              </a:rPr>
              <a:t>Oil and Gas Journal</a:t>
            </a:r>
            <a:r>
              <a:rPr lang="en" sz="1500">
                <a:solidFill>
                  <a:schemeClr val="dk1"/>
                </a:solidFill>
              </a:rPr>
              <a:t>.</a:t>
            </a: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1"/>
          <p:cNvPicPr preferRelativeResize="0"/>
          <p:nvPr/>
        </p:nvPicPr>
        <p:blipFill>
          <a:blip r:embed="rId3">
            <a:alphaModFix/>
          </a:blip>
          <a:stretch>
            <a:fillRect/>
          </a:stretch>
        </p:blipFill>
        <p:spPr>
          <a:xfrm>
            <a:off x="2101750" y="152400"/>
            <a:ext cx="4940496"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en"/>
              <a:t>الطاقة والمنفعة</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0">
              <a:spcBef>
                <a:spcPts val="1200"/>
              </a:spcBef>
              <a:spcAft>
                <a:spcPts val="0"/>
              </a:spcAft>
              <a:buClr>
                <a:schemeClr val="dk1"/>
              </a:buClr>
              <a:buSzPts val="1100"/>
              <a:buFont typeface="Arial"/>
              <a:buNone/>
            </a:pPr>
            <a:r>
              <a:rPr lang="en" sz="1500">
                <a:solidFill>
                  <a:schemeClr val="dk1"/>
                </a:solidFill>
              </a:rPr>
              <a:t>في كاليفورنيا (1990) حول تكلفة مصادر الطاقة المختلفة</a:t>
            </a:r>
            <a:endParaRPr sz="1500">
              <a:solidFill>
                <a:schemeClr val="dk1"/>
              </a:solidFill>
            </a:endParaRPr>
          </a:p>
          <a:p>
            <a:pPr marL="457200" lvl="0" indent="-323850" algn="r" rtl="1">
              <a:spcBef>
                <a:spcPts val="1200"/>
              </a:spcBef>
              <a:spcAft>
                <a:spcPts val="0"/>
              </a:spcAft>
              <a:buClr>
                <a:schemeClr val="dk1"/>
              </a:buClr>
              <a:buSzPts val="1500"/>
              <a:buChar char="●"/>
            </a:pPr>
            <a:r>
              <a:rPr lang="en" sz="1500" b="1">
                <a:solidFill>
                  <a:schemeClr val="dk1"/>
                </a:solidFill>
              </a:rPr>
              <a:t>الحطب</a:t>
            </a:r>
            <a:r>
              <a:rPr lang="en" sz="1500">
                <a:solidFill>
                  <a:schemeClr val="dk1"/>
                </a:solidFill>
              </a:rPr>
              <a:t>: 35 جيجا جول/حزمة حطب (Cord)، بتكلفة 3.2 دولار/جيجا جول.</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b="1">
                <a:solidFill>
                  <a:schemeClr val="dk1"/>
                </a:solidFill>
              </a:rPr>
              <a:t>البنزين</a:t>
            </a:r>
            <a:r>
              <a:rPr lang="en" sz="1500">
                <a:solidFill>
                  <a:schemeClr val="dk1"/>
                </a:solidFill>
              </a:rPr>
              <a:t>: 49 ميجا جول/كغم، بتكلفة 10 دولار/جيجا جول (أغلى بثلاث مرات من الحطب).</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b="1">
                <a:solidFill>
                  <a:schemeClr val="dk1"/>
                </a:solidFill>
              </a:rPr>
              <a:t>الكهرباء المنزلية</a:t>
            </a:r>
            <a:r>
              <a:rPr lang="en" sz="1500">
                <a:solidFill>
                  <a:schemeClr val="dk1"/>
                </a:solidFill>
              </a:rPr>
              <a:t>: 0.04 دولار/كيلوواط ساعة (≈ 11.1 دولار/جيجا جول).</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b="1">
                <a:solidFill>
                  <a:schemeClr val="dk1"/>
                </a:solidFill>
              </a:rPr>
              <a:t>النفط</a:t>
            </a:r>
            <a:r>
              <a:rPr lang="en" sz="1500">
                <a:solidFill>
                  <a:schemeClr val="dk1"/>
                </a:solidFill>
              </a:rPr>
              <a:t>: البرميل يحتوي على 6 جيجا جول بسعر 12 دولار (≈ 2 دولار/جيجا جول).</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b="1">
                <a:solidFill>
                  <a:schemeClr val="dk1"/>
                </a:solidFill>
              </a:rPr>
              <a:t>الغاز الطبيعي</a:t>
            </a:r>
            <a:r>
              <a:rPr lang="en" sz="1500">
                <a:solidFill>
                  <a:schemeClr val="dk1"/>
                </a:solidFill>
              </a:rPr>
              <a:t> (في عهد كارتر): كان الأرخص (≈ 1.75 دولار/جيجا جول).</a:t>
            </a:r>
            <a:endParaRPr sz="1500">
              <a:solidFill>
                <a:schemeClr val="dk1"/>
              </a:solidFill>
            </a:endParaRPr>
          </a:p>
          <a:p>
            <a:pPr marL="0" lvl="0" indent="0" algn="l" rtl="0">
              <a:spcBef>
                <a:spcPts val="1200"/>
              </a:spcBef>
              <a:spcAft>
                <a:spcPts val="1200"/>
              </a:spcAft>
              <a:buNone/>
            </a:pP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2"/>
          <p:cNvPicPr preferRelativeResize="0"/>
          <p:nvPr/>
        </p:nvPicPr>
        <p:blipFill>
          <a:blip r:embed="rId3">
            <a:alphaModFix/>
          </a:blip>
          <a:stretch>
            <a:fillRect/>
          </a:stretch>
        </p:blipFill>
        <p:spPr>
          <a:xfrm>
            <a:off x="561250" y="350225"/>
            <a:ext cx="8305800" cy="2657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311700" y="176725"/>
            <a:ext cx="8520600" cy="43923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en" b="1"/>
              <a:t>استخدام الطاقة</a:t>
            </a:r>
            <a:r>
              <a:rPr lang="en"/>
              <a:t/>
            </a:r>
            <a:br>
              <a:rPr lang="en"/>
            </a:br>
            <a:r>
              <a:rPr lang="en" sz="1100">
                <a:solidFill>
                  <a:schemeClr val="dk1"/>
                </a:solidFill>
              </a:rPr>
              <a:t>معظم الطاقة المستهلكة عالميًا تأتي من </a:t>
            </a:r>
            <a:r>
              <a:rPr lang="en" sz="1100" b="1">
                <a:solidFill>
                  <a:schemeClr val="dk1"/>
                </a:solidFill>
              </a:rPr>
              <a:t>مصادر غير متجددة</a:t>
            </a:r>
            <a:r>
              <a:rPr lang="en" sz="1100">
                <a:solidFill>
                  <a:schemeClr val="dk1"/>
                </a:solidFill>
              </a:rPr>
              <a:t> (بيانات 2001 للعالم والولايات المتحدة).</a:t>
            </a:r>
            <a:br>
              <a:rPr lang="en" sz="1100">
                <a:solidFill>
                  <a:schemeClr val="dk1"/>
                </a:solidFill>
              </a:rPr>
            </a:br>
            <a:endParaRPr sz="1100">
              <a:solidFill>
                <a:schemeClr val="dk1"/>
              </a:solidFill>
            </a:endParaRPr>
          </a:p>
          <a:p>
            <a:pPr marL="0" lvl="0" indent="0" algn="r" rtl="1">
              <a:spcBef>
                <a:spcPts val="1200"/>
              </a:spcBef>
              <a:spcAft>
                <a:spcPts val="0"/>
              </a:spcAft>
              <a:buClr>
                <a:schemeClr val="dk1"/>
              </a:buClr>
              <a:buSzPts val="1100"/>
              <a:buFont typeface="Arial"/>
              <a:buNone/>
            </a:pPr>
            <a:r>
              <a:rPr lang="en" sz="1100">
                <a:solidFill>
                  <a:schemeClr val="dk1"/>
                </a:solidFill>
              </a:rPr>
              <a:t>التشابه الكبير بين استهلاك الولايات المتحدة والعالم طبيعي، نظرًا لحصة أمريكا الكبيرة من الاستهلاك العالمي.</a:t>
            </a:r>
            <a:br>
              <a:rPr lang="en" sz="1100">
                <a:solidFill>
                  <a:schemeClr val="dk1"/>
                </a:solidFill>
              </a:rPr>
            </a:br>
            <a:endParaRPr sz="1100">
              <a:solidFill>
                <a:schemeClr val="dk1"/>
              </a:solidFill>
            </a:endParaRPr>
          </a:p>
          <a:p>
            <a:pPr marL="0" lvl="0" indent="0" algn="r" rtl="1">
              <a:spcBef>
                <a:spcPts val="1200"/>
              </a:spcBef>
              <a:spcAft>
                <a:spcPts val="0"/>
              </a:spcAft>
              <a:buClr>
                <a:schemeClr val="dk1"/>
              </a:buClr>
              <a:buSzPts val="1100"/>
              <a:buFont typeface="Arial"/>
              <a:buNone/>
            </a:pPr>
            <a:r>
              <a:rPr lang="en" sz="1100">
                <a:solidFill>
                  <a:schemeClr val="dk1"/>
                </a:solidFill>
              </a:rPr>
              <a:t>مساهمة المصادر المتجددة (كالطاقة الحرارية الجوفية، الكتلة الحيوية، الشمسية والرياح) لا تزال صغيرة جدًا.</a:t>
            </a:r>
            <a:br>
              <a:rPr lang="en" sz="1100">
                <a:solidFill>
                  <a:schemeClr val="dk1"/>
                </a:solidFill>
              </a:rPr>
            </a:br>
            <a:endParaRPr sz="1100">
              <a:solidFill>
                <a:schemeClr val="dk1"/>
              </a:solidFill>
            </a:endParaRPr>
          </a:p>
          <a:p>
            <a:pPr marL="0" lvl="0" indent="0" algn="r" rtl="1">
              <a:spcBef>
                <a:spcPts val="1200"/>
              </a:spcBef>
              <a:spcAft>
                <a:spcPts val="0"/>
              </a:spcAft>
              <a:buClr>
                <a:schemeClr val="dk1"/>
              </a:buClr>
              <a:buSzPts val="1100"/>
              <a:buFont typeface="Arial"/>
              <a:buNone/>
            </a:pPr>
            <a:r>
              <a:rPr lang="en" sz="1100">
                <a:solidFill>
                  <a:schemeClr val="dk1"/>
                </a:solidFill>
              </a:rPr>
              <a:t>في عام 1997، كانت </a:t>
            </a:r>
            <a:r>
              <a:rPr lang="en" sz="1100" b="1">
                <a:solidFill>
                  <a:schemeClr val="dk1"/>
                </a:solidFill>
              </a:rPr>
              <a:t>12% فقط</a:t>
            </a:r>
            <a:r>
              <a:rPr lang="en" sz="1100">
                <a:solidFill>
                  <a:schemeClr val="dk1"/>
                </a:solidFill>
              </a:rPr>
              <a:t> من الكهرباء في الولايات المتحدة تُنتج من مصادر متجددة، منها </a:t>
            </a:r>
            <a:r>
              <a:rPr lang="en" sz="1100" b="1">
                <a:solidFill>
                  <a:schemeClr val="dk1"/>
                </a:solidFill>
              </a:rPr>
              <a:t>83% من الطاقة الكهرومائية</a:t>
            </a:r>
            <a:r>
              <a:rPr lang="en" sz="1100">
                <a:solidFill>
                  <a:schemeClr val="dk1"/>
                </a:solidFill>
              </a:rPr>
              <a:t>.</a:t>
            </a:r>
            <a:br>
              <a:rPr lang="en" sz="1100">
                <a:solidFill>
                  <a:schemeClr val="dk1"/>
                </a:solidFill>
              </a:rPr>
            </a:br>
            <a:endParaRPr sz="1100">
              <a:solidFill>
                <a:schemeClr val="dk1"/>
              </a:solidFill>
            </a:endParaRPr>
          </a:p>
          <a:p>
            <a:pPr marL="0" lvl="0" indent="0" algn="r" rtl="1">
              <a:spcBef>
                <a:spcPts val="1200"/>
              </a:spcBef>
              <a:spcAft>
                <a:spcPts val="0"/>
              </a:spcAft>
              <a:buClr>
                <a:schemeClr val="dk1"/>
              </a:buClr>
              <a:buSzPts val="1100"/>
              <a:buFont typeface="Arial"/>
              <a:buNone/>
            </a:pPr>
            <a:r>
              <a:rPr lang="en" sz="1100">
                <a:solidFill>
                  <a:schemeClr val="dk1"/>
                </a:solidFill>
              </a:rPr>
              <a:t>هذا يعني أن بقية المتجددة (شمسية، رياح، حرارية جوفية، كتلة حيوية) شكلت حوالي </a:t>
            </a:r>
            <a:r>
              <a:rPr lang="en" sz="1100" b="1">
                <a:solidFill>
                  <a:schemeClr val="dk1"/>
                </a:solidFill>
              </a:rPr>
              <a:t>2% فقط</a:t>
            </a:r>
            <a:r>
              <a:rPr lang="en" sz="1100">
                <a:solidFill>
                  <a:schemeClr val="dk1"/>
                </a:solidFill>
              </a:rPr>
              <a:t>.</a:t>
            </a:r>
            <a:br>
              <a:rPr lang="en" sz="1100">
                <a:solidFill>
                  <a:schemeClr val="dk1"/>
                </a:solidFill>
              </a:rPr>
            </a:br>
            <a:endParaRPr sz="1100">
              <a:solidFill>
                <a:schemeClr val="dk1"/>
              </a:solidFill>
            </a:endParaRPr>
          </a:p>
          <a:p>
            <a:pPr marL="0" lvl="0" indent="0" algn="r" rtl="1">
              <a:spcBef>
                <a:spcPts val="1200"/>
              </a:spcBef>
              <a:spcAft>
                <a:spcPts val="0"/>
              </a:spcAft>
              <a:buClr>
                <a:schemeClr val="dk1"/>
              </a:buClr>
              <a:buSzPts val="1100"/>
              <a:buFont typeface="Arial"/>
              <a:buNone/>
            </a:pPr>
            <a:r>
              <a:rPr lang="en" sz="1100">
                <a:solidFill>
                  <a:schemeClr val="dk1"/>
                </a:solidFill>
              </a:rPr>
              <a:t>مساهمة الطاقة الشمسية والرياح كانت </a:t>
            </a:r>
            <a:r>
              <a:rPr lang="en" sz="1100" b="1">
                <a:solidFill>
                  <a:schemeClr val="dk1"/>
                </a:solidFill>
              </a:rPr>
              <a:t>ضئيلة جدًا</a:t>
            </a:r>
            <a:r>
              <a:rPr lang="en" sz="1100">
                <a:solidFill>
                  <a:schemeClr val="dk1"/>
                </a:solidFill>
              </a:rPr>
              <a:t>، حتى أقل من مساهمة الطاقة الحرارية الجوفية.</a:t>
            </a:r>
            <a:br>
              <a:rPr lang="en" sz="1100">
                <a:solidFill>
                  <a:schemeClr val="dk1"/>
                </a:solidFill>
              </a:rPr>
            </a:br>
            <a:endParaRPr sz="1100">
              <a:solidFill>
                <a:schemeClr val="dk1"/>
              </a:solidFill>
            </a:endParaRPr>
          </a:p>
          <a:p>
            <a:pPr marL="0" lvl="0" indent="0" algn="r" rtl="1">
              <a:spcBef>
                <a:spcPts val="1200"/>
              </a:spcBef>
              <a:spcAft>
                <a:spcPts val="0"/>
              </a:spcAft>
              <a:buClr>
                <a:schemeClr val="dk1"/>
              </a:buClr>
              <a:buSzPts val="1100"/>
              <a:buFont typeface="Arial"/>
              <a:buNone/>
            </a:pPr>
            <a:r>
              <a:rPr lang="en" sz="1100">
                <a:solidFill>
                  <a:schemeClr val="dk1"/>
                </a:solidFill>
              </a:rPr>
              <a:t>معظم الطاقة المتجددة عالميًا تأتي من </a:t>
            </a:r>
            <a:r>
              <a:rPr lang="en" sz="1100" b="1">
                <a:solidFill>
                  <a:schemeClr val="dk1"/>
                </a:solidFill>
              </a:rPr>
              <a:t>المحطات الكهرومائية</a:t>
            </a:r>
            <a:r>
              <a:rPr lang="en" sz="1100">
                <a:solidFill>
                  <a:schemeClr val="dk1"/>
                </a:solidFill>
              </a:rPr>
              <a:t> وبعضها من </a:t>
            </a:r>
            <a:r>
              <a:rPr lang="en" sz="1100" b="1">
                <a:solidFill>
                  <a:schemeClr val="dk1"/>
                </a:solidFill>
              </a:rPr>
              <a:t>الكتلة الحيوية</a:t>
            </a:r>
            <a:r>
              <a:rPr lang="en" sz="1100">
                <a:solidFill>
                  <a:schemeClr val="dk1"/>
                </a:solidFill>
              </a:rPr>
              <a:t>.</a:t>
            </a:r>
            <a:endParaRPr sz="1100">
              <a:solidFill>
                <a:schemeClr val="dk1"/>
              </a:solidFill>
            </a:endParaRPr>
          </a:p>
          <a:p>
            <a:pPr marL="0" lvl="0" indent="0" algn="r" rtl="1">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4"/>
          <p:cNvPicPr preferRelativeResize="0"/>
          <p:nvPr/>
        </p:nvPicPr>
        <p:blipFill>
          <a:blip r:embed="rId3">
            <a:alphaModFix/>
          </a:blip>
          <a:stretch>
            <a:fillRect/>
          </a:stretch>
        </p:blipFill>
        <p:spPr>
          <a:xfrm>
            <a:off x="139225" y="152400"/>
            <a:ext cx="4374612" cy="4838701"/>
          </a:xfrm>
          <a:prstGeom prst="rect">
            <a:avLst/>
          </a:prstGeom>
          <a:noFill/>
          <a:ln>
            <a:noFill/>
          </a:ln>
        </p:spPr>
      </p:pic>
      <p:pic>
        <p:nvPicPr>
          <p:cNvPr id="171" name="Google Shape;171;p34"/>
          <p:cNvPicPr preferRelativeResize="0"/>
          <p:nvPr/>
        </p:nvPicPr>
        <p:blipFill>
          <a:blip r:embed="rId4">
            <a:alphaModFix/>
          </a:blip>
          <a:stretch>
            <a:fillRect/>
          </a:stretch>
        </p:blipFill>
        <p:spPr>
          <a:xfrm>
            <a:off x="4666236" y="152400"/>
            <a:ext cx="3800475" cy="2209800"/>
          </a:xfrm>
          <a:prstGeom prst="rect">
            <a:avLst/>
          </a:prstGeom>
          <a:noFill/>
          <a:ln>
            <a:noFill/>
          </a:ln>
        </p:spPr>
      </p:pic>
      <p:pic>
        <p:nvPicPr>
          <p:cNvPr id="172" name="Google Shape;172;p34"/>
          <p:cNvPicPr preferRelativeResize="0"/>
          <p:nvPr/>
        </p:nvPicPr>
        <p:blipFill>
          <a:blip r:embed="rId5">
            <a:alphaModFix/>
          </a:blip>
          <a:stretch>
            <a:fillRect/>
          </a:stretch>
        </p:blipFill>
        <p:spPr>
          <a:xfrm>
            <a:off x="4666236" y="2514600"/>
            <a:ext cx="4325363" cy="22219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311700" y="203100"/>
            <a:ext cx="8520600" cy="47874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1400">
                <a:solidFill>
                  <a:schemeClr val="dk1"/>
                </a:solidFill>
              </a:rPr>
              <a:t>تكلفة أي محطة طاقة تتناسب مع </a:t>
            </a:r>
            <a:r>
              <a:rPr lang="en" sz="1400" b="1">
                <a:solidFill>
                  <a:schemeClr val="dk1"/>
                </a:solidFill>
              </a:rPr>
              <a:t>قدرتها المركبة</a:t>
            </a:r>
            <a:r>
              <a:rPr lang="en" sz="1400">
                <a:solidFill>
                  <a:schemeClr val="dk1"/>
                </a:solidFill>
              </a:rPr>
              <a:t>، بينما الإيراد يعتمد على </a:t>
            </a:r>
            <a:r>
              <a:rPr lang="en" sz="1400" b="1">
                <a:solidFill>
                  <a:schemeClr val="dk1"/>
                </a:solidFill>
              </a:rPr>
              <a:t>الطاقة المنتَجة</a:t>
            </a:r>
            <a:r>
              <a:rPr lang="en" sz="1400">
                <a:solidFill>
                  <a:schemeClr val="dk1"/>
                </a:solidFill>
              </a:rPr>
              <a:t>.</a:t>
            </a:r>
            <a:br>
              <a:rPr lang="en" sz="1400">
                <a:solidFill>
                  <a:schemeClr val="dk1"/>
                </a:solidFill>
              </a:rPr>
            </a:b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b="1">
                <a:solidFill>
                  <a:schemeClr val="dk1"/>
                </a:solidFill>
              </a:rPr>
              <a:t>عامل الاستغلال (Utilization factor):</a:t>
            </a:r>
            <a:r>
              <a:rPr lang="en" sz="1400">
                <a:solidFill>
                  <a:schemeClr val="dk1"/>
                </a:solidFill>
              </a:rPr>
              <a:t> نسبة الطاقة الفعلية المنتجة إلى الطاقة القصوى الممكنة لو عملت المحطة بكامل طاقتها بلا توقف.</a:t>
            </a:r>
            <a:br>
              <a:rPr lang="en" sz="1400">
                <a:solidFill>
                  <a:schemeClr val="dk1"/>
                </a:solidFill>
              </a:rPr>
            </a:b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a:solidFill>
                  <a:schemeClr val="dk1"/>
                </a:solidFill>
              </a:rPr>
              <a:t>المحطات النووية تتميز بعامل استغلال مرتفع جدًا، بينما محطات الرياح منخفضة بسبب تغير سرعة الرياح.</a:t>
            </a:r>
            <a:br>
              <a:rPr lang="en" sz="1400">
                <a:solidFill>
                  <a:schemeClr val="dk1"/>
                </a:solidFill>
              </a:rPr>
            </a:b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a:solidFill>
                  <a:schemeClr val="dk1"/>
                </a:solidFill>
              </a:rPr>
              <a:t>المحطات الشمسية تعاني أيضًا من انخفاض العامل بسبب تعاقب الليل والنهار والتقلبات الجوية.</a:t>
            </a:r>
            <a:br>
              <a:rPr lang="en" sz="1400">
                <a:solidFill>
                  <a:schemeClr val="dk1"/>
                </a:solidFill>
              </a:rPr>
            </a:br>
            <a:endParaRPr sz="1400">
              <a:solidFill>
                <a:schemeClr val="dk1"/>
              </a:solidFill>
            </a:endParaRPr>
          </a:p>
          <a:p>
            <a:pPr marL="0" lvl="0" indent="0" algn="r" rtl="1">
              <a:spcBef>
                <a:spcPts val="1200"/>
              </a:spcBef>
              <a:spcAft>
                <a:spcPts val="0"/>
              </a:spcAft>
              <a:buClr>
                <a:schemeClr val="dk1"/>
              </a:buClr>
              <a:buSzPts val="1100"/>
              <a:buFont typeface="Arial"/>
              <a:buNone/>
            </a:pPr>
            <a:r>
              <a:rPr lang="en" sz="1400">
                <a:solidFill>
                  <a:schemeClr val="dk1"/>
                </a:solidFill>
              </a:rPr>
              <a:t>في الولايات المتحدة:</a:t>
            </a:r>
            <a:br>
              <a:rPr lang="en" sz="1400">
                <a:solidFill>
                  <a:schemeClr val="dk1"/>
                </a:solidFill>
              </a:rPr>
            </a:br>
            <a:endParaRPr sz="1400">
              <a:solidFill>
                <a:schemeClr val="dk1"/>
              </a:solidFill>
            </a:endParaRPr>
          </a:p>
          <a:p>
            <a:pPr marL="457200" lvl="0" indent="-317500" algn="r" rtl="1">
              <a:spcBef>
                <a:spcPts val="1200"/>
              </a:spcBef>
              <a:spcAft>
                <a:spcPts val="0"/>
              </a:spcAft>
              <a:buClr>
                <a:schemeClr val="dk1"/>
              </a:buClr>
              <a:buSzPts val="1400"/>
              <a:buChar char="●"/>
            </a:pPr>
            <a:r>
              <a:rPr lang="en" sz="1400" b="1">
                <a:solidFill>
                  <a:schemeClr val="dk1"/>
                </a:solidFill>
              </a:rPr>
              <a:t>20% من الطاقة</a:t>
            </a:r>
            <a:r>
              <a:rPr lang="en" sz="1400">
                <a:solidFill>
                  <a:schemeClr val="dk1"/>
                </a:solidFill>
              </a:rPr>
              <a:t> تُستهلك في المنازل، معظمها للتدفئة.</a:t>
            </a:r>
            <a:br>
              <a:rPr lang="en" sz="1400">
                <a:solidFill>
                  <a:schemeClr val="dk1"/>
                </a:solidFill>
              </a:rPr>
            </a:br>
            <a:endParaRPr sz="1400">
              <a:solidFill>
                <a:schemeClr val="dk1"/>
              </a:solidFill>
            </a:endParaRPr>
          </a:p>
          <a:p>
            <a:pPr marL="457200" lvl="0" indent="-317500" algn="r" rtl="1">
              <a:spcBef>
                <a:spcPts val="0"/>
              </a:spcBef>
              <a:spcAft>
                <a:spcPts val="0"/>
              </a:spcAft>
              <a:buClr>
                <a:schemeClr val="dk1"/>
              </a:buClr>
              <a:buSzPts val="1400"/>
              <a:buChar char="●"/>
            </a:pPr>
            <a:r>
              <a:rPr lang="en" sz="1400">
                <a:solidFill>
                  <a:schemeClr val="dk1"/>
                </a:solidFill>
              </a:rPr>
              <a:t>يمكن تحقيق توفير كبير من خلال تحسين تصميم المباني.</a:t>
            </a:r>
            <a:endParaRPr sz="1400">
              <a:solidFill>
                <a:schemeClr val="dk1"/>
              </a:solidFill>
            </a:endParaRPr>
          </a:p>
          <a:p>
            <a:pPr marL="0" lvl="0" indent="0" algn="r" rtl="1">
              <a:spcBef>
                <a:spcPts val="1200"/>
              </a:spcBef>
              <a:spcAft>
                <a:spcPts val="1200"/>
              </a:spcAft>
              <a:buNone/>
            </a:pP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body" idx="1"/>
          </p:nvPr>
        </p:nvSpPr>
        <p:spPr>
          <a:xfrm>
            <a:off x="311700" y="242675"/>
            <a:ext cx="8520600" cy="4550100"/>
          </a:xfrm>
          <a:prstGeom prst="rect">
            <a:avLst/>
          </a:prstGeom>
        </p:spPr>
        <p:txBody>
          <a:bodyPr spcFirstLastPara="1" wrap="square" lIns="91425" tIns="91425" rIns="91425" bIns="91425" anchor="t" anchorCtr="0">
            <a:normAutofit/>
          </a:bodyPr>
          <a:lstStyle/>
          <a:p>
            <a:pPr marL="0" lvl="0" indent="0" algn="r" rtl="1">
              <a:lnSpc>
                <a:spcPct val="105000"/>
              </a:lnSpc>
              <a:spcBef>
                <a:spcPts val="0"/>
              </a:spcBef>
              <a:spcAft>
                <a:spcPts val="0"/>
              </a:spcAft>
              <a:buClr>
                <a:schemeClr val="dk1"/>
              </a:buClr>
              <a:buSzPts val="1018"/>
              <a:buFont typeface="Arial"/>
              <a:buNone/>
            </a:pPr>
            <a:r>
              <a:rPr lang="en" sz="1387">
                <a:solidFill>
                  <a:schemeClr val="dk1"/>
                </a:solidFill>
              </a:rPr>
              <a:t>يمكن استغلال الحرارة المهدورة من محطات الكهرباء للتدفئة:</a:t>
            </a:r>
            <a:br>
              <a:rPr lang="en" sz="1387">
                <a:solidFill>
                  <a:schemeClr val="dk1"/>
                </a:solidFill>
              </a:rPr>
            </a:br>
            <a:endParaRPr sz="1387">
              <a:solidFill>
                <a:schemeClr val="dk1"/>
              </a:solidFill>
            </a:endParaRPr>
          </a:p>
          <a:p>
            <a:pPr marL="457200" lvl="0" indent="-316706" algn="r" rtl="1">
              <a:lnSpc>
                <a:spcPct val="105000"/>
              </a:lnSpc>
              <a:spcBef>
                <a:spcPts val="1200"/>
              </a:spcBef>
              <a:spcAft>
                <a:spcPts val="0"/>
              </a:spcAft>
              <a:buClr>
                <a:schemeClr val="dk1"/>
              </a:buClr>
              <a:buSzPts val="1388"/>
              <a:buChar char="●"/>
            </a:pPr>
            <a:r>
              <a:rPr lang="en" sz="1387">
                <a:solidFill>
                  <a:schemeClr val="dk1"/>
                </a:solidFill>
              </a:rPr>
              <a:t>في السويد يُستخدم نظام </a:t>
            </a:r>
            <a:r>
              <a:rPr lang="en" sz="1387" b="1">
                <a:solidFill>
                  <a:schemeClr val="dk1"/>
                </a:solidFill>
              </a:rPr>
              <a:t>التدفئة المركزية (District heating)</a:t>
            </a:r>
            <a:r>
              <a:rPr lang="en" sz="1387">
                <a:solidFill>
                  <a:schemeClr val="dk1"/>
                </a:solidFill>
              </a:rPr>
              <a:t>، حيث يُستفاد من 24% من حرارة الوقود المهدورة لتدفئة المباني.</a:t>
            </a:r>
            <a:br>
              <a:rPr lang="en" sz="1387">
                <a:solidFill>
                  <a:schemeClr val="dk1"/>
                </a:solidFill>
              </a:rPr>
            </a:br>
            <a:endParaRPr sz="1387">
              <a:solidFill>
                <a:schemeClr val="dk1"/>
              </a:solidFill>
            </a:endParaRPr>
          </a:p>
          <a:p>
            <a:pPr marL="457200" lvl="0" indent="-316706" algn="r" rtl="1">
              <a:lnSpc>
                <a:spcPct val="105000"/>
              </a:lnSpc>
              <a:spcBef>
                <a:spcPts val="0"/>
              </a:spcBef>
              <a:spcAft>
                <a:spcPts val="0"/>
              </a:spcAft>
              <a:buClr>
                <a:schemeClr val="dk1"/>
              </a:buClr>
              <a:buSzPts val="1388"/>
              <a:buChar char="●"/>
            </a:pPr>
            <a:r>
              <a:rPr lang="en" sz="1387">
                <a:solidFill>
                  <a:schemeClr val="dk1"/>
                </a:solidFill>
              </a:rPr>
              <a:t>بذلك تُهدر فقط 47% من طاقة الاحتراق، مقابل </a:t>
            </a:r>
            <a:r>
              <a:rPr lang="en" sz="1387" b="1">
                <a:solidFill>
                  <a:schemeClr val="dk1"/>
                </a:solidFill>
              </a:rPr>
              <a:t>68% هدر</a:t>
            </a:r>
            <a:r>
              <a:rPr lang="en" sz="1387">
                <a:solidFill>
                  <a:schemeClr val="dk1"/>
                </a:solidFill>
              </a:rPr>
              <a:t> في الولايات المتحدة رغم كفاءة أعلى لمحطات البخار.</a:t>
            </a:r>
            <a:br>
              <a:rPr lang="en" sz="1387">
                <a:solidFill>
                  <a:schemeClr val="dk1"/>
                </a:solidFill>
              </a:rPr>
            </a:br>
            <a:endParaRPr sz="1387">
              <a:solidFill>
                <a:schemeClr val="dk1"/>
              </a:solidFill>
            </a:endParaRPr>
          </a:p>
          <a:p>
            <a:pPr marL="0" lvl="0" indent="0" algn="r" rtl="1">
              <a:lnSpc>
                <a:spcPct val="105000"/>
              </a:lnSpc>
              <a:spcBef>
                <a:spcPts val="1200"/>
              </a:spcBef>
              <a:spcAft>
                <a:spcPts val="0"/>
              </a:spcAft>
              <a:buClr>
                <a:schemeClr val="dk1"/>
              </a:buClr>
              <a:buSzPts val="1018"/>
              <a:buFont typeface="Arial"/>
              <a:buNone/>
            </a:pPr>
            <a:r>
              <a:rPr lang="en" sz="1387">
                <a:solidFill>
                  <a:schemeClr val="dk1"/>
                </a:solidFill>
              </a:rPr>
              <a:t>التدفئة المركزية تتطلب وجود المحطات في مناطق مكتظة، وهذا غير مناسب للمفاعلات النووية أو المحطات الضخمة العاملة بالوقود الأحفوري.</a:t>
            </a:r>
            <a:br>
              <a:rPr lang="en" sz="1387">
                <a:solidFill>
                  <a:schemeClr val="dk1"/>
                </a:solidFill>
              </a:rPr>
            </a:br>
            <a:endParaRPr sz="1387">
              <a:solidFill>
                <a:schemeClr val="dk1"/>
              </a:solidFill>
            </a:endParaRPr>
          </a:p>
          <a:p>
            <a:pPr marL="0" lvl="0" indent="0" algn="r" rtl="1">
              <a:lnSpc>
                <a:spcPct val="105000"/>
              </a:lnSpc>
              <a:spcBef>
                <a:spcPts val="0"/>
              </a:spcBef>
              <a:spcAft>
                <a:spcPts val="0"/>
              </a:spcAft>
              <a:buSzPts val="1018"/>
              <a:buNone/>
            </a:pPr>
            <a:r>
              <a:rPr lang="en" sz="1387">
                <a:solidFill>
                  <a:schemeClr val="dk1"/>
                </a:solidFill>
              </a:rPr>
              <a:t>لكن </a:t>
            </a:r>
            <a:r>
              <a:rPr lang="en" sz="1387" b="1">
                <a:solidFill>
                  <a:schemeClr val="dk1"/>
                </a:solidFill>
              </a:rPr>
              <a:t>محطات خلايا الوقود</a:t>
            </a:r>
            <a:r>
              <a:rPr lang="en" sz="1387">
                <a:solidFill>
                  <a:schemeClr val="dk1"/>
                </a:solidFill>
              </a:rPr>
              <a:t> (صامتة وخالية من التلوث) يمكن وضعها داخل المدن.</a:t>
            </a:r>
            <a:endParaRPr sz="1387">
              <a:solidFill>
                <a:schemeClr val="dk1"/>
              </a:solidFill>
            </a:endParaRPr>
          </a:p>
          <a:p>
            <a:pPr marL="0" lvl="0" indent="0" algn="r" rtl="1">
              <a:lnSpc>
                <a:spcPct val="105000"/>
              </a:lnSpc>
              <a:spcBef>
                <a:spcPts val="1200"/>
              </a:spcBef>
              <a:spcAft>
                <a:spcPts val="0"/>
              </a:spcAft>
              <a:buSzPts val="1018"/>
              <a:buNone/>
            </a:pPr>
            <a:r>
              <a:rPr lang="en" sz="1387">
                <a:solidFill>
                  <a:schemeClr val="dk1"/>
                </a:solidFill>
              </a:rPr>
              <a:t>يمثل </a:t>
            </a:r>
            <a:r>
              <a:rPr lang="en" sz="1387" b="1">
                <a:solidFill>
                  <a:schemeClr val="dk1"/>
                </a:solidFill>
              </a:rPr>
              <a:t>قطاع النقل</a:t>
            </a:r>
            <a:r>
              <a:rPr lang="en" sz="1387">
                <a:solidFill>
                  <a:schemeClr val="dk1"/>
                </a:solidFill>
              </a:rPr>
              <a:t> حوالي </a:t>
            </a:r>
            <a:r>
              <a:rPr lang="en" sz="1387" b="1">
                <a:solidFill>
                  <a:schemeClr val="dk1"/>
                </a:solidFill>
              </a:rPr>
              <a:t>25% من إجمالي استهلاك الطاقة</a:t>
            </a:r>
            <a:r>
              <a:rPr lang="en" sz="1387">
                <a:solidFill>
                  <a:schemeClr val="dk1"/>
                </a:solidFill>
              </a:rPr>
              <a:t>.</a:t>
            </a:r>
            <a:br>
              <a:rPr lang="en" sz="1387">
                <a:solidFill>
                  <a:schemeClr val="dk1"/>
                </a:solidFill>
              </a:rPr>
            </a:br>
            <a:endParaRPr sz="1387">
              <a:solidFill>
                <a:schemeClr val="dk1"/>
              </a:solidFill>
            </a:endParaRPr>
          </a:p>
          <a:p>
            <a:pPr marL="0" lvl="0" indent="0" algn="r" rtl="1">
              <a:lnSpc>
                <a:spcPct val="105000"/>
              </a:lnSpc>
              <a:spcBef>
                <a:spcPts val="1200"/>
              </a:spcBef>
              <a:spcAft>
                <a:spcPts val="0"/>
              </a:spcAft>
              <a:buSzPts val="1018"/>
              <a:buNone/>
            </a:pPr>
            <a:r>
              <a:rPr lang="en" sz="1387">
                <a:solidFill>
                  <a:schemeClr val="dk1"/>
                </a:solidFill>
              </a:rPr>
              <a:t>التكنولوجيا الحديثة يمكن أن تُحدث فيه الأثر الأكبر.</a:t>
            </a:r>
            <a:br>
              <a:rPr lang="en" sz="1387">
                <a:solidFill>
                  <a:schemeClr val="dk1"/>
                </a:solidFill>
              </a:rPr>
            </a:br>
            <a:endParaRPr sz="1387">
              <a:solidFill>
                <a:schemeClr val="dk1"/>
              </a:solidFill>
            </a:endParaRPr>
          </a:p>
          <a:p>
            <a:pPr marL="0" lvl="0" indent="0" algn="r" rtl="1">
              <a:lnSpc>
                <a:spcPct val="105000"/>
              </a:lnSpc>
              <a:spcBef>
                <a:spcPts val="1200"/>
              </a:spcBef>
              <a:spcAft>
                <a:spcPts val="0"/>
              </a:spcAft>
              <a:buClr>
                <a:schemeClr val="dk1"/>
              </a:buClr>
              <a:buSzPts val="1018"/>
              <a:buFont typeface="Arial"/>
              <a:buNone/>
            </a:pPr>
            <a:r>
              <a:rPr lang="en" sz="1387" b="1">
                <a:solidFill>
                  <a:schemeClr val="dk1"/>
                </a:solidFill>
              </a:rPr>
              <a:t>السيارات العاملة بخلايا الوقود</a:t>
            </a:r>
            <a:r>
              <a:rPr lang="en" sz="1387">
                <a:solidFill>
                  <a:schemeClr val="dk1"/>
                </a:solidFill>
              </a:rPr>
              <a:t> تُعد واعدة في رفع كفاءة السيارات وتقليل التلوث.</a:t>
            </a:r>
            <a:endParaRPr sz="1387">
              <a:solidFill>
                <a:schemeClr val="dk1"/>
              </a:solidFill>
            </a:endParaRPr>
          </a:p>
          <a:p>
            <a:pPr marL="0" lvl="0" indent="0" algn="r" rtl="1">
              <a:lnSpc>
                <a:spcPct val="105000"/>
              </a:lnSpc>
              <a:spcBef>
                <a:spcPts val="1200"/>
              </a:spcBef>
              <a:spcAft>
                <a:spcPts val="1200"/>
              </a:spcAft>
              <a:buSzPts val="1018"/>
              <a:buNone/>
            </a:pPr>
            <a:endParaRPr sz="1387"/>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7"/>
          <p:cNvSpPr txBox="1">
            <a:spLocks noGrp="1"/>
          </p:cNvSpPr>
          <p:nvPr>
            <p:ph type="body" idx="1"/>
          </p:nvPr>
        </p:nvSpPr>
        <p:spPr>
          <a:xfrm>
            <a:off x="311700" y="176725"/>
            <a:ext cx="8520600" cy="43923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1500" b="1">
                <a:solidFill>
                  <a:schemeClr val="dk1"/>
                </a:solidFill>
              </a:rPr>
              <a:t>نمو الاحتياطي (Reserve growth):</a:t>
            </a:r>
            <a:r>
              <a:rPr lang="en" sz="1500">
                <a:solidFill>
                  <a:schemeClr val="dk1"/>
                </a:solidFill>
              </a:rPr>
              <a:t> هو الزيادة في احتياطيات الحقول الموجودة نتيجة تطويرها بشكل أفضل أو استخدام تقنيات استخراج متقدمة.</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b="1">
                <a:solidFill>
                  <a:schemeClr val="dk1"/>
                </a:solidFill>
              </a:rPr>
              <a:t>الاحتياطي غير المكتشف:</a:t>
            </a:r>
            <a:r>
              <a:rPr lang="en" sz="1500">
                <a:solidFill>
                  <a:schemeClr val="dk1"/>
                </a:solidFill>
              </a:rPr>
              <a:t> يمثل أفضل تقدير لاحتمال وجود اكتشافات جديدة.</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تقديرات النمو والاحتياطي غير المكتشف أعدتها </a:t>
            </a:r>
            <a:r>
              <a:rPr lang="en" sz="1500" i="1">
                <a:solidFill>
                  <a:schemeClr val="dk1"/>
                </a:solidFill>
              </a:rPr>
              <a:t>هيئة المسح الجيولوجي الأمريكية (USGS)</a:t>
            </a:r>
            <a:r>
              <a:rPr lang="en" sz="1500">
                <a:solidFill>
                  <a:schemeClr val="dk1"/>
                </a:solidFill>
              </a:rPr>
              <a:t>.</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مثال: عام 2002، أُبلغ عن احتياطي نفط مؤكد قدره </a:t>
            </a:r>
            <a:r>
              <a:rPr lang="en" sz="1500" b="1">
                <a:solidFill>
                  <a:schemeClr val="dk1"/>
                </a:solidFill>
              </a:rPr>
              <a:t>7280 EJ</a:t>
            </a:r>
            <a:r>
              <a:rPr lang="en" sz="1500">
                <a:solidFill>
                  <a:schemeClr val="dk1"/>
                </a:solidFill>
              </a:rPr>
              <a:t>، بينما قدرت USGS نمو الاحتياطي بـ </a:t>
            </a:r>
            <a:r>
              <a:rPr lang="en" sz="1500" b="1">
                <a:solidFill>
                  <a:schemeClr val="dk1"/>
                </a:solidFill>
              </a:rPr>
              <a:t>4380 EJ</a:t>
            </a:r>
            <a:r>
              <a:rPr lang="en" sz="1500">
                <a:solidFill>
                  <a:schemeClr val="dk1"/>
                </a:solidFill>
              </a:rPr>
              <a:t>، والاحتياطي غير المكتشف بـ </a:t>
            </a:r>
            <a:r>
              <a:rPr lang="en" sz="1500" b="1">
                <a:solidFill>
                  <a:schemeClr val="dk1"/>
                </a:solidFill>
              </a:rPr>
              <a:t>5630 EJ</a:t>
            </a:r>
            <a:r>
              <a:rPr lang="en" sz="1500">
                <a:solidFill>
                  <a:schemeClr val="dk1"/>
                </a:solidFill>
              </a:rPr>
              <a:t>، ليصبح المجموع </a:t>
            </a:r>
            <a:r>
              <a:rPr lang="en" sz="1500" b="1">
                <a:solidFill>
                  <a:schemeClr val="dk1"/>
                </a:solidFill>
              </a:rPr>
              <a:t>18,900 EJ</a:t>
            </a:r>
            <a:r>
              <a:rPr lang="en" sz="1500">
                <a:solidFill>
                  <a:schemeClr val="dk1"/>
                </a:solidFill>
              </a:rPr>
              <a:t>.</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يشمل ذلك أيضًا </a:t>
            </a:r>
            <a:r>
              <a:rPr lang="en" sz="1500" b="1">
                <a:solidFill>
                  <a:schemeClr val="dk1"/>
                </a:solidFill>
              </a:rPr>
              <a:t>3000 EJ</a:t>
            </a:r>
            <a:r>
              <a:rPr lang="en" sz="1500">
                <a:solidFill>
                  <a:schemeClr val="dk1"/>
                </a:solidFill>
              </a:rPr>
              <a:t> من الغاز الطبيعي الجاف المؤكد، لكنه بعيد عن خطوط الأنابيب ولا يمكن نقله اقتصاديًا.</a:t>
            </a: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body" idx="1"/>
          </p:nvPr>
        </p:nvSpPr>
        <p:spPr>
          <a:xfrm>
            <a:off x="311700" y="189925"/>
            <a:ext cx="8520600" cy="4602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Clr>
                <a:schemeClr val="dk1"/>
              </a:buClr>
              <a:buSzPts val="1100"/>
              <a:buFont typeface="Arial"/>
              <a:buNone/>
            </a:pPr>
            <a:r>
              <a:rPr lang="en" sz="1500">
                <a:solidFill>
                  <a:schemeClr val="dk1"/>
                </a:solidFill>
              </a:rPr>
              <a:t>إضافةً إلى الغاز الطبيعي الجاف (الميثان أساسًا)، تنتج الآبار غازات أخرى مثل البروبان يمكن تسييلها وشحنها، وقدر الاحتياطي العالمي منها عام 2002 بـ </a:t>
            </a:r>
            <a:r>
              <a:rPr lang="en" sz="1500" b="1">
                <a:solidFill>
                  <a:schemeClr val="dk1"/>
                </a:solidFill>
              </a:rPr>
              <a:t>2300 EJ</a:t>
            </a:r>
            <a:r>
              <a:rPr lang="en" sz="1500">
                <a:solidFill>
                  <a:schemeClr val="dk1"/>
                </a:solidFill>
              </a:rPr>
              <a:t>.</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بالنسبة للفحم: الجدول يذكر فقط الاحتياطيات المؤكدة، بينما الاحتياطي الفعلي أكبر بكثير.</a:t>
            </a:r>
            <a:br>
              <a:rPr lang="en" sz="1500">
                <a:solidFill>
                  <a:schemeClr val="dk1"/>
                </a:solidFill>
              </a:rPr>
            </a:b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b="1">
                <a:solidFill>
                  <a:schemeClr val="dk1"/>
                </a:solidFill>
              </a:rPr>
              <a:t>الميثان المائي (Hydrated methane):</a:t>
            </a:r>
            <a:r>
              <a:rPr lang="en" sz="1500">
                <a:solidFill>
                  <a:schemeClr val="dk1"/>
                </a:solidFill>
              </a:rPr>
              <a:t> يُعد أكثر الأرقام غموضًا. فقد صرّح الجيولوجي </a:t>
            </a:r>
            <a:r>
              <a:rPr lang="en" sz="1500" i="1">
                <a:solidFill>
                  <a:schemeClr val="dk1"/>
                </a:solidFill>
              </a:rPr>
              <a:t>ويليام ب. ديلون</a:t>
            </a:r>
            <a:r>
              <a:rPr lang="en" sz="1500">
                <a:solidFill>
                  <a:schemeClr val="dk1"/>
                </a:solidFill>
              </a:rPr>
              <a:t> أمام الكونغرس الأمريكي عام 1998 أن كمية الميثان في تراكمات الغاز المائي هائلة، لكن التقديرات متفاوتة جدًا من </a:t>
            </a:r>
            <a:r>
              <a:rPr lang="en" sz="1500" b="1">
                <a:solidFill>
                  <a:schemeClr val="dk1"/>
                </a:solidFill>
              </a:rPr>
              <a:t>100,000 إلى 270,000,000 EJ</a:t>
            </a:r>
            <a:r>
              <a:rPr lang="en" sz="1500">
                <a:solidFill>
                  <a:schemeClr val="dk1"/>
                </a:solidFill>
              </a:rPr>
              <a:t>. وللتحفظ، استُخدم الحد الأدنى في الجدول.</a:t>
            </a: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309" y="547255"/>
            <a:ext cx="5271655" cy="3354765"/>
          </a:xfrm>
          <a:prstGeom prst="rect">
            <a:avLst/>
          </a:prstGeom>
          <a:noFill/>
        </p:spPr>
        <p:txBody>
          <a:bodyPr wrap="square" rtlCol="0">
            <a:spAutoFit/>
          </a:bodyPr>
          <a:lstStyle/>
          <a:p>
            <a:r>
              <a:rPr lang="en-US" sz="3200" b="1" dirty="0">
                <a:solidFill>
                  <a:srgbClr val="0000FF"/>
                </a:solidFill>
              </a:rPr>
              <a:t>Chapter </a:t>
            </a:r>
            <a:r>
              <a:rPr lang="en-US" sz="3200" b="1" dirty="0" smtClean="0">
                <a:solidFill>
                  <a:srgbClr val="0000FF"/>
                </a:solidFill>
              </a:rPr>
              <a:t>2</a:t>
            </a:r>
            <a:endParaRPr lang="en-US" sz="3200" b="1" dirty="0">
              <a:solidFill>
                <a:srgbClr val="0000FF"/>
              </a:solidFill>
            </a:endParaRPr>
          </a:p>
          <a:p>
            <a:r>
              <a:rPr lang="en-US" sz="3200" b="1" dirty="0">
                <a:solidFill>
                  <a:srgbClr val="0000FF"/>
                </a:solidFill>
              </a:rPr>
              <a:t>Origin of Solar </a:t>
            </a:r>
            <a:r>
              <a:rPr lang="en-US" sz="3200" b="1" dirty="0" smtClean="0">
                <a:solidFill>
                  <a:srgbClr val="0000FF"/>
                </a:solidFill>
              </a:rPr>
              <a:t>Energy</a:t>
            </a:r>
          </a:p>
          <a:p>
            <a:r>
              <a:rPr lang="ar-IQ" sz="3200" dirty="0"/>
              <a:t>أصل الطاقة الشمسية</a:t>
            </a:r>
            <a:endParaRPr lang="en-US" sz="3200" b="1" dirty="0">
              <a:solidFill>
                <a:srgbClr val="0000FF"/>
              </a:solidFill>
            </a:endParaRPr>
          </a:p>
          <a:p>
            <a:endParaRPr lang="en-US" b="1" dirty="0" smtClean="0">
              <a:solidFill>
                <a:srgbClr val="0000FF"/>
              </a:solidFill>
            </a:endParaRPr>
          </a:p>
          <a:p>
            <a:endParaRPr lang="en-US" b="1" dirty="0">
              <a:solidFill>
                <a:srgbClr val="0000FF"/>
              </a:solidFill>
            </a:endParaRPr>
          </a:p>
          <a:p>
            <a:endParaRPr lang="en-US" b="1" dirty="0" smtClean="0">
              <a:solidFill>
                <a:srgbClr val="0000FF"/>
              </a:solidFill>
            </a:endParaRPr>
          </a:p>
          <a:p>
            <a:r>
              <a:rPr lang="en-US" b="1" dirty="0" smtClean="0">
                <a:solidFill>
                  <a:srgbClr val="0000FF"/>
                </a:solidFill>
              </a:rPr>
              <a:t>Physics </a:t>
            </a:r>
            <a:r>
              <a:rPr lang="en-US" b="1" dirty="0">
                <a:solidFill>
                  <a:srgbClr val="0000FF"/>
                </a:solidFill>
              </a:rPr>
              <a:t>of Solar Energy </a:t>
            </a:r>
          </a:p>
          <a:p>
            <a:r>
              <a:rPr lang="en-US" b="1" dirty="0">
                <a:solidFill>
                  <a:srgbClr val="0000FF"/>
                </a:solidFill>
              </a:rPr>
              <a:t>by C. Julian Chen Copyright © 2011 by John Wiley &amp; Sons, Inc. All rights reserved</a:t>
            </a:r>
          </a:p>
          <a:p>
            <a:endParaRPr lang="en-US" sz="3200" dirty="0"/>
          </a:p>
        </p:txBody>
      </p:sp>
    </p:spTree>
    <p:extLst>
      <p:ext uri="{BB962C8B-B14F-4D97-AF65-F5344CB8AC3E}">
        <p14:creationId xmlns:p14="http://schemas.microsoft.com/office/powerpoint/2010/main" val="107904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4964" y="401782"/>
            <a:ext cx="8326581" cy="738664"/>
          </a:xfrm>
          <a:prstGeom prst="rect">
            <a:avLst/>
          </a:prstGeom>
          <a:noFill/>
        </p:spPr>
        <p:txBody>
          <a:bodyPr wrap="square" rtlCol="0">
            <a:spAutoFit/>
          </a:bodyPr>
          <a:lstStyle/>
          <a:p>
            <a:pPr algn="r"/>
            <a:r>
              <a:rPr lang="ar-IQ" dirty="0"/>
              <a:t>منذ أواخر القرن التاسع عشر، تم السعي بجد لقياس كثافة طاقة الإشعاع الشمسي. بعد تقدم الأقمار الصناعية، أصبحت بيانات الإشعاع الشمسي خارج الغلاف الجوي متاحة. من البيانات المتراكمة حتى الآن، لم يتجاوز التغير في كثافة طاقة الإشعاع الشمسي عند متوسط ​​موقع الأرض خارج الغلاف الجوي 0.1% على مدى قرن من الزمان</a:t>
            </a:r>
            <a:r>
              <a:rPr lang="ar-IQ" dirty="0" smtClean="0"/>
              <a:t>. على </a:t>
            </a:r>
            <a:r>
              <a:rPr lang="ar-IQ" dirty="0"/>
              <a:t>الرغم من أنها ليست ثابتة فيزيائية، فإن هذه الكمية</a:t>
            </a:r>
            <a:r>
              <a:rPr lang="ar-IQ" dirty="0" smtClean="0"/>
              <a:t>،  </a:t>
            </a:r>
            <a:r>
              <a:rPr lang="ar-IQ" dirty="0"/>
              <a:t>غالبًا ما تسمى بالثابت الشمسي،</a:t>
            </a:r>
            <a:endParaRPr lang="en-US" dirty="0"/>
          </a:p>
        </p:txBody>
      </p:sp>
      <p:pic>
        <p:nvPicPr>
          <p:cNvPr id="7" name="Picture 6"/>
          <p:cNvPicPr>
            <a:picLocks noChangeAspect="1"/>
          </p:cNvPicPr>
          <p:nvPr/>
        </p:nvPicPr>
        <p:blipFill>
          <a:blip r:embed="rId2"/>
          <a:stretch>
            <a:fillRect/>
          </a:stretch>
        </p:blipFill>
        <p:spPr>
          <a:xfrm>
            <a:off x="2044411" y="1218766"/>
            <a:ext cx="5581650" cy="447675"/>
          </a:xfrm>
          <a:prstGeom prst="rect">
            <a:avLst/>
          </a:prstGeom>
        </p:spPr>
      </p:pic>
      <p:sp>
        <p:nvSpPr>
          <p:cNvPr id="8" name="TextBox 7"/>
          <p:cNvSpPr txBox="1"/>
          <p:nvPr/>
        </p:nvSpPr>
        <p:spPr>
          <a:xfrm>
            <a:off x="324423" y="1778941"/>
            <a:ext cx="8271163" cy="307777"/>
          </a:xfrm>
          <a:prstGeom prst="rect">
            <a:avLst/>
          </a:prstGeom>
          <a:noFill/>
        </p:spPr>
        <p:txBody>
          <a:bodyPr wrap="square" rtlCol="0">
            <a:spAutoFit/>
          </a:bodyPr>
          <a:lstStyle/>
          <a:p>
            <a:pPr algn="r"/>
            <a:r>
              <a:rPr lang="ar-IQ" dirty="0"/>
              <a:t>إجمالي قوة الإشعاع للشمس أو سطوع الشمس، يمكن تقييمه باستخدام الثابت الشمسي ومتوسط ​​المسافة بين الشمس والأرض. </a:t>
            </a:r>
            <a:endParaRPr lang="en-US" dirty="0"/>
          </a:p>
        </p:txBody>
      </p:sp>
      <p:pic>
        <p:nvPicPr>
          <p:cNvPr id="10" name="Picture 9"/>
          <p:cNvPicPr>
            <a:picLocks noChangeAspect="1"/>
          </p:cNvPicPr>
          <p:nvPr/>
        </p:nvPicPr>
        <p:blipFill>
          <a:blip r:embed="rId3"/>
          <a:stretch>
            <a:fillRect/>
          </a:stretch>
        </p:blipFill>
        <p:spPr>
          <a:xfrm>
            <a:off x="1074885" y="2639070"/>
            <a:ext cx="7520701" cy="1358000"/>
          </a:xfrm>
          <a:prstGeom prst="rect">
            <a:avLst/>
          </a:prstGeom>
        </p:spPr>
      </p:pic>
      <p:sp>
        <p:nvSpPr>
          <p:cNvPr id="11" name="TextBox 10"/>
          <p:cNvSpPr txBox="1"/>
          <p:nvPr/>
        </p:nvSpPr>
        <p:spPr>
          <a:xfrm>
            <a:off x="2500745" y="3699164"/>
            <a:ext cx="935182" cy="307777"/>
          </a:xfrm>
          <a:prstGeom prst="rect">
            <a:avLst/>
          </a:prstGeom>
          <a:noFill/>
        </p:spPr>
        <p:txBody>
          <a:bodyPr wrap="square" rtlCol="0">
            <a:spAutoFit/>
          </a:bodyPr>
          <a:lstStyle/>
          <a:p>
            <a:endParaRPr lang="en-US" dirty="0"/>
          </a:p>
        </p:txBody>
      </p:sp>
      <p:sp>
        <p:nvSpPr>
          <p:cNvPr id="13" name="TextBox 12"/>
          <p:cNvSpPr txBox="1"/>
          <p:nvPr/>
        </p:nvSpPr>
        <p:spPr>
          <a:xfrm rot="21090980">
            <a:off x="1475510" y="3794612"/>
            <a:ext cx="1801091" cy="307777"/>
          </a:xfrm>
          <a:prstGeom prst="rect">
            <a:avLst/>
          </a:prstGeom>
          <a:noFill/>
        </p:spPr>
        <p:txBody>
          <a:bodyPr wrap="square" rtlCol="0">
            <a:spAutoFit/>
          </a:bodyPr>
          <a:lstStyle/>
          <a:p>
            <a:r>
              <a:rPr lang="ar-IQ" dirty="0"/>
              <a:t>إجمالي قوة الإشعاع للشمس</a:t>
            </a:r>
            <a:endParaRPr lang="en-US" dirty="0"/>
          </a:p>
        </p:txBody>
      </p:sp>
      <p:sp>
        <p:nvSpPr>
          <p:cNvPr id="14" name="TextBox 13"/>
          <p:cNvSpPr txBox="1"/>
          <p:nvPr/>
        </p:nvSpPr>
        <p:spPr>
          <a:xfrm rot="520779">
            <a:off x="192883" y="2429201"/>
            <a:ext cx="4366343" cy="523220"/>
          </a:xfrm>
          <a:prstGeom prst="rect">
            <a:avLst/>
          </a:prstGeom>
          <a:noFill/>
        </p:spPr>
        <p:txBody>
          <a:bodyPr wrap="square" rtlCol="0">
            <a:spAutoFit/>
          </a:bodyPr>
          <a:lstStyle/>
          <a:p>
            <a:r>
              <a:rPr lang="ar-IQ" dirty="0" smtClean="0"/>
              <a:t>متوسط </a:t>
            </a:r>
            <a:r>
              <a:rPr lang="ar-IQ" dirty="0"/>
              <a:t>​​المسافة بين الشمس </a:t>
            </a:r>
            <a:r>
              <a:rPr lang="ar-IQ" dirty="0" smtClean="0"/>
              <a:t>والأرض (</a:t>
            </a:r>
            <a:r>
              <a:rPr lang="ar-IQ" dirty="0"/>
              <a:t>الوحدة الفلكية </a:t>
            </a:r>
            <a:r>
              <a:rPr lang="ar-IQ" dirty="0" smtClean="0"/>
              <a:t>للطول)</a:t>
            </a:r>
            <a:endParaRPr lang="en-US" dirty="0"/>
          </a:p>
          <a:p>
            <a:endParaRPr lang="en-US" dirty="0"/>
          </a:p>
        </p:txBody>
      </p:sp>
      <p:sp>
        <p:nvSpPr>
          <p:cNvPr id="17" name="Right Arrow 16"/>
          <p:cNvSpPr/>
          <p:nvPr/>
        </p:nvSpPr>
        <p:spPr>
          <a:xfrm>
            <a:off x="3726873" y="2769512"/>
            <a:ext cx="180109"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228109" y="3699164"/>
            <a:ext cx="207818" cy="75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3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4568" y="98367"/>
            <a:ext cx="7288501" cy="3686001"/>
          </a:xfrm>
          <a:prstGeom prst="rect">
            <a:avLst/>
          </a:prstGeom>
        </p:spPr>
      </p:pic>
      <p:sp>
        <p:nvSpPr>
          <p:cNvPr id="3" name="TextBox 2"/>
          <p:cNvSpPr txBox="1"/>
          <p:nvPr/>
        </p:nvSpPr>
        <p:spPr>
          <a:xfrm>
            <a:off x="2241414" y="3630479"/>
            <a:ext cx="5711821" cy="307777"/>
          </a:xfrm>
          <a:prstGeom prst="rect">
            <a:avLst/>
          </a:prstGeom>
          <a:noFill/>
        </p:spPr>
        <p:txBody>
          <a:bodyPr wrap="none" rtlCol="0">
            <a:spAutoFit/>
          </a:bodyPr>
          <a:lstStyle/>
          <a:p>
            <a:pPr algn="r"/>
            <a:r>
              <a:rPr lang="ar-IQ" dirty="0"/>
              <a:t>تبلغ الطاقة الإجمالية للإشعاع الشمسي حوالي عشرين تريليون مرة استهلاك الطاقة في العالم بأكمله</a:t>
            </a:r>
            <a:endParaRPr lang="en-US" dirty="0"/>
          </a:p>
        </p:txBody>
      </p:sp>
      <p:pic>
        <p:nvPicPr>
          <p:cNvPr id="4" name="Picture 3"/>
          <p:cNvPicPr>
            <a:picLocks noChangeAspect="1"/>
          </p:cNvPicPr>
          <p:nvPr/>
        </p:nvPicPr>
        <p:blipFill>
          <a:blip r:embed="rId3"/>
          <a:stretch>
            <a:fillRect/>
          </a:stretch>
        </p:blipFill>
        <p:spPr>
          <a:xfrm>
            <a:off x="1235214" y="3705456"/>
            <a:ext cx="1006200" cy="232800"/>
          </a:xfrm>
          <a:prstGeom prst="rect">
            <a:avLst/>
          </a:prstGeom>
        </p:spPr>
      </p:pic>
      <p:sp>
        <p:nvSpPr>
          <p:cNvPr id="5" name="TextBox 4"/>
          <p:cNvSpPr txBox="1"/>
          <p:nvPr/>
        </p:nvSpPr>
        <p:spPr>
          <a:xfrm>
            <a:off x="5347855" y="4080164"/>
            <a:ext cx="2403222" cy="307777"/>
          </a:xfrm>
          <a:prstGeom prst="rect">
            <a:avLst/>
          </a:prstGeom>
          <a:noFill/>
        </p:spPr>
        <p:txBody>
          <a:bodyPr wrap="none" rtlCol="0">
            <a:spAutoFit/>
          </a:bodyPr>
          <a:lstStyle/>
          <a:p>
            <a:r>
              <a:rPr lang="ar-IQ" dirty="0"/>
              <a:t>هل يمكن توقع استخدام الطاقة الشمسية؟</a:t>
            </a:r>
            <a:endParaRPr lang="en-US" dirty="0"/>
          </a:p>
        </p:txBody>
      </p:sp>
    </p:spTree>
    <p:extLst>
      <p:ext uri="{BB962C8B-B14F-4D97-AF65-F5344CB8AC3E}">
        <p14:creationId xmlns:p14="http://schemas.microsoft.com/office/powerpoint/2010/main" val="226236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11700" y="348175"/>
            <a:ext cx="8520600" cy="4220700"/>
          </a:xfrm>
          <a:prstGeom prst="rect">
            <a:avLst/>
          </a:prstGeom>
        </p:spPr>
        <p:txBody>
          <a:bodyPr spcFirstLastPara="1" wrap="square" lIns="91425" tIns="91425" rIns="91425" bIns="91425" anchor="t" anchorCtr="0">
            <a:normAutofit/>
          </a:bodyPr>
          <a:lstStyle/>
          <a:p>
            <a:pPr marL="0" lvl="0" indent="0" algn="r" rtl="1">
              <a:spcBef>
                <a:spcPts val="1200"/>
              </a:spcBef>
              <a:spcAft>
                <a:spcPts val="0"/>
              </a:spcAft>
              <a:buNone/>
            </a:pPr>
            <a:r>
              <a:rPr lang="en" sz="1500" b="1">
                <a:solidFill>
                  <a:schemeClr val="dk1"/>
                </a:solidFill>
              </a:rPr>
              <a:t>الفكرة الأساسية</a:t>
            </a:r>
            <a:r>
              <a:rPr lang="en" sz="1500">
                <a:solidFill>
                  <a:schemeClr val="dk1"/>
                </a:solidFill>
              </a:rPr>
              <a:t>: </a:t>
            </a:r>
            <a:endParaRPr sz="1500">
              <a:solidFill>
                <a:schemeClr val="dk1"/>
              </a:solidFill>
            </a:endParaRPr>
          </a:p>
          <a:p>
            <a:pPr marL="0" lvl="0" indent="0" algn="r" rtl="1">
              <a:spcBef>
                <a:spcPts val="1200"/>
              </a:spcBef>
              <a:spcAft>
                <a:spcPts val="0"/>
              </a:spcAft>
              <a:buClr>
                <a:schemeClr val="dk1"/>
              </a:buClr>
              <a:buSzPts val="1100"/>
              <a:buFont typeface="Arial"/>
              <a:buNone/>
            </a:pPr>
            <a:r>
              <a:rPr lang="en" sz="1500">
                <a:solidFill>
                  <a:schemeClr val="dk1"/>
                </a:solidFill>
              </a:rPr>
              <a:t>             الناس لا يشترون الطاقة فقط حسب السعر، بل حسب </a:t>
            </a:r>
            <a:r>
              <a:rPr lang="en" sz="1500" b="1">
                <a:solidFill>
                  <a:schemeClr val="dk1"/>
                </a:solidFill>
              </a:rPr>
              <a:t>المنفعة</a:t>
            </a:r>
            <a:r>
              <a:rPr lang="en" sz="1500">
                <a:solidFill>
                  <a:schemeClr val="dk1"/>
                </a:solidFill>
              </a:rPr>
              <a:t> (Utility).</a:t>
            </a:r>
            <a:endParaRPr sz="1500">
              <a:solidFill>
                <a:schemeClr val="dk1"/>
              </a:solidFill>
            </a:endParaRPr>
          </a:p>
          <a:p>
            <a:pPr marL="457200" lvl="0" indent="-323850" algn="r" rtl="1">
              <a:spcBef>
                <a:spcPts val="1200"/>
              </a:spcBef>
              <a:spcAft>
                <a:spcPts val="0"/>
              </a:spcAft>
              <a:buClr>
                <a:schemeClr val="dk1"/>
              </a:buClr>
              <a:buSzPts val="1500"/>
              <a:buChar char="●"/>
            </a:pPr>
            <a:r>
              <a:rPr lang="en" sz="1500">
                <a:solidFill>
                  <a:schemeClr val="dk1"/>
                </a:solidFill>
              </a:rPr>
              <a:t>الخشب له منفعة أكبر من البنزين لتدفئة غرفة،</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البنزين له منفعة أكبر من الكهرباء لتشغيل سيارة،</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الوقود السائل أفضل للمركبات الصغيرة، بينما الغازي مناسب أكثر للمنشآت الثابتة.</a:t>
            </a:r>
            <a:endParaRPr sz="1500">
              <a:solidFill>
                <a:schemeClr val="dk1"/>
              </a:solidFill>
            </a:endParaRPr>
          </a:p>
          <a:p>
            <a:pPr marL="0" lvl="0" indent="0" algn="r" rtl="1">
              <a:spcBef>
                <a:spcPts val="1200"/>
              </a:spcBef>
              <a:spcAft>
                <a:spcPts val="1200"/>
              </a:spcAft>
              <a:buNone/>
            </a:pP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836" y="387927"/>
            <a:ext cx="2618509" cy="307777"/>
          </a:xfrm>
          <a:prstGeom prst="rect">
            <a:avLst/>
          </a:prstGeom>
          <a:noFill/>
        </p:spPr>
        <p:txBody>
          <a:bodyPr wrap="square" rtlCol="0">
            <a:spAutoFit/>
          </a:bodyPr>
          <a:lstStyle/>
          <a:p>
            <a:r>
              <a:rPr lang="en-GB" b="1" dirty="0"/>
              <a:t>Basic Parameters of the Sun</a:t>
            </a:r>
            <a:endParaRPr lang="en-US" dirty="0"/>
          </a:p>
        </p:txBody>
      </p:sp>
      <p:sp>
        <p:nvSpPr>
          <p:cNvPr id="3" name="TextBox 2"/>
          <p:cNvSpPr txBox="1"/>
          <p:nvPr/>
        </p:nvSpPr>
        <p:spPr>
          <a:xfrm>
            <a:off x="3962399" y="387926"/>
            <a:ext cx="1690255" cy="307777"/>
          </a:xfrm>
          <a:prstGeom prst="rect">
            <a:avLst/>
          </a:prstGeom>
          <a:noFill/>
        </p:spPr>
        <p:txBody>
          <a:bodyPr wrap="square" rtlCol="0">
            <a:spAutoFit/>
          </a:bodyPr>
          <a:lstStyle/>
          <a:p>
            <a:pPr algn="r"/>
            <a:r>
              <a:rPr lang="ar-IQ" dirty="0"/>
              <a:t>المعلمات الأساسية للشمس</a:t>
            </a:r>
            <a:endParaRPr lang="en-US" dirty="0"/>
          </a:p>
        </p:txBody>
      </p:sp>
      <p:sp>
        <p:nvSpPr>
          <p:cNvPr id="4" name="TextBox 3"/>
          <p:cNvSpPr txBox="1"/>
          <p:nvPr/>
        </p:nvSpPr>
        <p:spPr>
          <a:xfrm>
            <a:off x="983673" y="962891"/>
            <a:ext cx="7884812" cy="307777"/>
          </a:xfrm>
          <a:prstGeom prst="rect">
            <a:avLst/>
          </a:prstGeom>
          <a:noFill/>
        </p:spPr>
        <p:txBody>
          <a:bodyPr wrap="square" rtlCol="0">
            <a:spAutoFit/>
          </a:bodyPr>
          <a:lstStyle/>
          <a:p>
            <a:pPr algn="r"/>
            <a:r>
              <a:rPr lang="ar-IQ" dirty="0"/>
              <a:t>لقرون، كانت الشمس موضوع دراسة مكثفة لعلماء الفلك. معالمها الأساسية وبنيتها الأساسية مفهومة جيدًا. إليكم ملخصًا موجزًا.</a:t>
            </a:r>
            <a:endParaRPr lang="en-US" dirty="0"/>
          </a:p>
        </p:txBody>
      </p:sp>
      <p:sp>
        <p:nvSpPr>
          <p:cNvPr id="5" name="TextBox 4"/>
          <p:cNvSpPr txBox="1"/>
          <p:nvPr/>
        </p:nvSpPr>
        <p:spPr>
          <a:xfrm>
            <a:off x="1087582" y="1641764"/>
            <a:ext cx="2189018" cy="307777"/>
          </a:xfrm>
          <a:prstGeom prst="rect">
            <a:avLst/>
          </a:prstGeom>
          <a:noFill/>
        </p:spPr>
        <p:txBody>
          <a:bodyPr wrap="square" rtlCol="0">
            <a:spAutoFit/>
          </a:bodyPr>
          <a:lstStyle/>
          <a:p>
            <a:r>
              <a:rPr lang="ar-IQ" b="1" dirty="0" smtClean="0">
                <a:solidFill>
                  <a:srgbClr val="FF0000"/>
                </a:solidFill>
              </a:rPr>
              <a:t>1</a:t>
            </a:r>
            <a:r>
              <a:rPr lang="en-US" b="1" dirty="0" smtClean="0">
                <a:solidFill>
                  <a:srgbClr val="FF0000"/>
                </a:solidFill>
              </a:rPr>
              <a:t>. Distance</a:t>
            </a:r>
            <a:r>
              <a:rPr lang="ar-IQ" b="1" dirty="0" smtClean="0">
                <a:solidFill>
                  <a:srgbClr val="FF0000"/>
                </a:solidFill>
              </a:rPr>
              <a:t>المسافه </a:t>
            </a:r>
            <a:r>
              <a:rPr lang="ar-IQ" b="1" dirty="0" smtClean="0"/>
              <a:t>          </a:t>
            </a:r>
            <a:endParaRPr lang="en-US" dirty="0"/>
          </a:p>
        </p:txBody>
      </p:sp>
      <p:sp>
        <p:nvSpPr>
          <p:cNvPr id="6" name="TextBox 5"/>
          <p:cNvSpPr txBox="1"/>
          <p:nvPr/>
        </p:nvSpPr>
        <p:spPr>
          <a:xfrm>
            <a:off x="983673" y="2059027"/>
            <a:ext cx="7128163" cy="523220"/>
          </a:xfrm>
          <a:prstGeom prst="rect">
            <a:avLst/>
          </a:prstGeom>
          <a:noFill/>
        </p:spPr>
        <p:txBody>
          <a:bodyPr wrap="square" rtlCol="0">
            <a:spAutoFit/>
          </a:bodyPr>
          <a:lstStyle/>
          <a:p>
            <a:pPr algn="r"/>
            <a:r>
              <a:rPr lang="ar-IQ" dirty="0"/>
              <a:t>قُيست المسافة بين الشمس والأرض باستخدام التثليث وأصداء الرادار. ولأن مدار الأرض حول الشمس بيضاوي الشكل، فإن المسافة ليست ثابتة.</a:t>
            </a:r>
            <a:endParaRPr lang="en-US" dirty="0"/>
          </a:p>
        </p:txBody>
      </p:sp>
      <p:sp>
        <p:nvSpPr>
          <p:cNvPr id="7" name="TextBox 6"/>
          <p:cNvSpPr txBox="1"/>
          <p:nvPr/>
        </p:nvSpPr>
        <p:spPr>
          <a:xfrm>
            <a:off x="2507673" y="2691733"/>
            <a:ext cx="5449459" cy="307777"/>
          </a:xfrm>
          <a:prstGeom prst="rect">
            <a:avLst/>
          </a:prstGeom>
          <a:noFill/>
        </p:spPr>
        <p:txBody>
          <a:bodyPr wrap="square" rtlCol="0">
            <a:spAutoFit/>
          </a:bodyPr>
          <a:lstStyle/>
          <a:p>
            <a:pPr algn="r"/>
            <a:r>
              <a:rPr lang="ar-IQ" dirty="0" smtClean="0"/>
              <a:t>في </a:t>
            </a:r>
            <a:r>
              <a:rPr lang="ar-IQ" dirty="0"/>
              <a:t>3 يناير، في </a:t>
            </a:r>
            <a:r>
              <a:rPr lang="ar-IQ" dirty="0" smtClean="0"/>
              <a:t>الحضيض الشمسي، </a:t>
            </a:r>
            <a:r>
              <a:rPr lang="ar-IQ" dirty="0"/>
              <a:t>تكون المسافة عند الحد الأدنى 1.471×10</a:t>
            </a:r>
            <a:r>
              <a:rPr lang="ar-IQ" baseline="30000" dirty="0"/>
              <a:t>11</a:t>
            </a:r>
            <a:r>
              <a:rPr lang="ar-IQ" dirty="0"/>
              <a:t> متر.</a:t>
            </a:r>
            <a:endParaRPr lang="en-US" dirty="0"/>
          </a:p>
        </p:txBody>
      </p:sp>
      <p:sp>
        <p:nvSpPr>
          <p:cNvPr id="8" name="TextBox 7"/>
          <p:cNvSpPr txBox="1"/>
          <p:nvPr/>
        </p:nvSpPr>
        <p:spPr>
          <a:xfrm>
            <a:off x="1791488" y="3108996"/>
            <a:ext cx="6269182" cy="307777"/>
          </a:xfrm>
          <a:prstGeom prst="rect">
            <a:avLst/>
          </a:prstGeom>
          <a:noFill/>
        </p:spPr>
        <p:txBody>
          <a:bodyPr wrap="square" rtlCol="0">
            <a:spAutoFit/>
          </a:bodyPr>
          <a:lstStyle/>
          <a:p>
            <a:pPr algn="r"/>
            <a:r>
              <a:rPr lang="ar-IQ" dirty="0" smtClean="0"/>
              <a:t>في </a:t>
            </a:r>
            <a:r>
              <a:rPr lang="ar-IQ" dirty="0"/>
              <a:t>3 يوليو، في الأوج، تكون المسافة في أقصاها 1.521 × 10</a:t>
            </a:r>
            <a:r>
              <a:rPr lang="ar-IQ" baseline="30000" dirty="0"/>
              <a:t>11</a:t>
            </a:r>
            <a:r>
              <a:rPr lang="ar-IQ" dirty="0"/>
              <a:t> متر.</a:t>
            </a:r>
            <a:endParaRPr lang="en-US" dirty="0"/>
          </a:p>
        </p:txBody>
      </p:sp>
      <p:sp>
        <p:nvSpPr>
          <p:cNvPr id="11" name="TextBox 10"/>
          <p:cNvSpPr txBox="1"/>
          <p:nvPr/>
        </p:nvSpPr>
        <p:spPr>
          <a:xfrm>
            <a:off x="2687782" y="3706091"/>
            <a:ext cx="5269350" cy="307777"/>
          </a:xfrm>
          <a:prstGeom prst="rect">
            <a:avLst/>
          </a:prstGeom>
          <a:noFill/>
        </p:spPr>
        <p:txBody>
          <a:bodyPr wrap="square" rtlCol="0">
            <a:spAutoFit/>
          </a:bodyPr>
          <a:lstStyle/>
          <a:p>
            <a:pPr algn="r"/>
            <a:r>
              <a:rPr lang="ar-IQ" dirty="0"/>
              <a:t>تُعامل المسافة المتوسطة،</a:t>
            </a:r>
            <a:endParaRPr lang="en-US" dirty="0"/>
          </a:p>
        </p:txBody>
      </p:sp>
      <p:pic>
        <p:nvPicPr>
          <p:cNvPr id="13" name="Picture 12"/>
          <p:cNvPicPr>
            <a:picLocks noChangeAspect="1"/>
          </p:cNvPicPr>
          <p:nvPr/>
        </p:nvPicPr>
        <p:blipFill>
          <a:blip r:embed="rId2"/>
          <a:stretch>
            <a:fillRect/>
          </a:stretch>
        </p:blipFill>
        <p:spPr>
          <a:xfrm>
            <a:off x="4374140" y="3650429"/>
            <a:ext cx="2085975" cy="419100"/>
          </a:xfrm>
          <a:prstGeom prst="rect">
            <a:avLst/>
          </a:prstGeom>
        </p:spPr>
      </p:pic>
      <p:sp>
        <p:nvSpPr>
          <p:cNvPr id="14" name="TextBox 13"/>
          <p:cNvSpPr txBox="1"/>
          <p:nvPr/>
        </p:nvSpPr>
        <p:spPr>
          <a:xfrm>
            <a:off x="1593272" y="3706090"/>
            <a:ext cx="2729345" cy="307777"/>
          </a:xfrm>
          <a:prstGeom prst="rect">
            <a:avLst/>
          </a:prstGeom>
          <a:noFill/>
        </p:spPr>
        <p:txBody>
          <a:bodyPr wrap="square" rtlCol="0">
            <a:spAutoFit/>
          </a:bodyPr>
          <a:lstStyle/>
          <a:p>
            <a:pPr algn="r"/>
            <a:r>
              <a:rPr lang="ar-IQ" dirty="0"/>
              <a:t>يتم التعامل معها كمعيار أساسي في علم الفلك.</a:t>
            </a:r>
            <a:endParaRPr lang="en-US" dirty="0"/>
          </a:p>
        </p:txBody>
      </p:sp>
      <p:sp>
        <p:nvSpPr>
          <p:cNvPr id="15" name="TextBox 14"/>
          <p:cNvSpPr txBox="1"/>
          <p:nvPr/>
        </p:nvSpPr>
        <p:spPr>
          <a:xfrm>
            <a:off x="1593272" y="4098811"/>
            <a:ext cx="6643255" cy="523220"/>
          </a:xfrm>
          <a:prstGeom prst="rect">
            <a:avLst/>
          </a:prstGeom>
          <a:noFill/>
        </p:spPr>
        <p:txBody>
          <a:bodyPr wrap="square" rtlCol="0">
            <a:spAutoFit/>
          </a:bodyPr>
          <a:lstStyle/>
          <a:p>
            <a:pPr algn="r"/>
            <a:r>
              <a:rPr lang="ar-IQ" dirty="0"/>
              <a:t>بالإضافة إلى المسافة بالأمتار، فإن متوسط ​​الوقت الذي يستغرقه الضوء في السفر بين الشمس والأرض، ووقت الضوء للوحدة الفلكية للمسافة     </a:t>
            </a:r>
            <a:r>
              <a:rPr lang="ar-IQ" dirty="0" smtClean="0"/>
              <a:t>       </a:t>
            </a:r>
            <a:r>
              <a:rPr lang="ar-IQ" dirty="0"/>
              <a:t>تم تحديده بدقة عالية. لجميع التطبيقات العملية في مجال الطاقة الشمسية، </a:t>
            </a:r>
            <a:endParaRPr lang="en-US" dirty="0"/>
          </a:p>
        </p:txBody>
      </p:sp>
      <p:pic>
        <p:nvPicPr>
          <p:cNvPr id="16" name="Picture 15"/>
          <p:cNvPicPr>
            <a:picLocks noChangeAspect="1"/>
          </p:cNvPicPr>
          <p:nvPr/>
        </p:nvPicPr>
        <p:blipFill>
          <a:blip r:embed="rId3"/>
          <a:stretch>
            <a:fillRect/>
          </a:stretch>
        </p:blipFill>
        <p:spPr>
          <a:xfrm>
            <a:off x="6088640" y="4349676"/>
            <a:ext cx="371475" cy="295275"/>
          </a:xfrm>
          <a:prstGeom prst="rect">
            <a:avLst/>
          </a:prstGeom>
        </p:spPr>
      </p:pic>
      <p:sp>
        <p:nvSpPr>
          <p:cNvPr id="17" name="TextBox 16"/>
          <p:cNvSpPr txBox="1"/>
          <p:nvPr/>
        </p:nvSpPr>
        <p:spPr>
          <a:xfrm>
            <a:off x="3796145" y="4612891"/>
            <a:ext cx="4440382" cy="307777"/>
          </a:xfrm>
          <a:prstGeom prst="rect">
            <a:avLst/>
          </a:prstGeom>
          <a:noFill/>
        </p:spPr>
        <p:txBody>
          <a:bodyPr wrap="square" rtlCol="0">
            <a:spAutoFit/>
          </a:bodyPr>
          <a:lstStyle/>
          <a:p>
            <a:pPr algn="r"/>
            <a:r>
              <a:rPr lang="ar-IQ" dirty="0"/>
              <a:t>القيمة التقريبية، الدقيقة بنسبة 0.2%، تستحق الحفظ:</a:t>
            </a:r>
            <a:endParaRPr lang="en-US" dirty="0"/>
          </a:p>
        </p:txBody>
      </p:sp>
      <p:pic>
        <p:nvPicPr>
          <p:cNvPr id="18" name="Picture 17"/>
          <p:cNvPicPr>
            <a:picLocks noChangeAspect="1"/>
          </p:cNvPicPr>
          <p:nvPr/>
        </p:nvPicPr>
        <p:blipFill>
          <a:blip r:embed="rId4"/>
          <a:stretch>
            <a:fillRect/>
          </a:stretch>
        </p:blipFill>
        <p:spPr>
          <a:xfrm>
            <a:off x="3838867" y="4635708"/>
            <a:ext cx="967500" cy="265133"/>
          </a:xfrm>
          <a:prstGeom prst="rect">
            <a:avLst/>
          </a:prstGeom>
        </p:spPr>
      </p:pic>
    </p:spTree>
    <p:extLst>
      <p:ext uri="{BB962C8B-B14F-4D97-AF65-F5344CB8AC3E}">
        <p14:creationId xmlns:p14="http://schemas.microsoft.com/office/powerpoint/2010/main" val="123325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417" y="505691"/>
            <a:ext cx="4253345" cy="307777"/>
          </a:xfrm>
          <a:prstGeom prst="rect">
            <a:avLst/>
          </a:prstGeom>
          <a:noFill/>
        </p:spPr>
        <p:txBody>
          <a:bodyPr wrap="square" rtlCol="0">
            <a:spAutoFit/>
          </a:bodyPr>
          <a:lstStyle/>
          <a:p>
            <a:r>
              <a:rPr lang="en-US" b="1" dirty="0" smtClean="0">
                <a:solidFill>
                  <a:srgbClr val="FF0000"/>
                </a:solidFill>
              </a:rPr>
              <a:t>2. Mass</a:t>
            </a:r>
            <a:r>
              <a:rPr lang="ar-IQ" b="1" dirty="0" smtClean="0">
                <a:solidFill>
                  <a:srgbClr val="FF0000"/>
                </a:solidFill>
              </a:rPr>
              <a:t>                   الكتله        </a:t>
            </a:r>
            <a:r>
              <a:rPr lang="ar-IQ" b="1" dirty="0" smtClean="0"/>
              <a:t>        </a:t>
            </a:r>
            <a:endParaRPr lang="en-US" dirty="0"/>
          </a:p>
        </p:txBody>
      </p:sp>
      <p:sp>
        <p:nvSpPr>
          <p:cNvPr id="3" name="TextBox 2"/>
          <p:cNvSpPr txBox="1"/>
          <p:nvPr/>
        </p:nvSpPr>
        <p:spPr>
          <a:xfrm>
            <a:off x="685800" y="1073727"/>
            <a:ext cx="7952509" cy="523220"/>
          </a:xfrm>
          <a:prstGeom prst="rect">
            <a:avLst/>
          </a:prstGeom>
          <a:noFill/>
        </p:spPr>
        <p:txBody>
          <a:bodyPr wrap="square" rtlCol="0">
            <a:spAutoFit/>
          </a:bodyPr>
          <a:lstStyle/>
          <a:p>
            <a:pPr algn="r"/>
            <a:r>
              <a:rPr lang="ar-IQ" dirty="0"/>
              <a:t>يتم قياس كتلة الشمس باستخدام قانون كيبلر والمعلمات المدارية للكواكب. مرة أخرى، بالنسبة لجميع التطبيقات العملية، فإن القيمة التقريبية، الدقيقة بنسبة 1%، تستحق </a:t>
            </a:r>
            <a:r>
              <a:rPr lang="ar-IQ" dirty="0" smtClean="0"/>
              <a:t>الحفظ:</a:t>
            </a:r>
            <a:endParaRPr lang="en-US" dirty="0"/>
          </a:p>
        </p:txBody>
      </p:sp>
      <p:sp>
        <p:nvSpPr>
          <p:cNvPr id="5" name="TextBox 4"/>
          <p:cNvSpPr txBox="1"/>
          <p:nvPr/>
        </p:nvSpPr>
        <p:spPr>
          <a:xfrm>
            <a:off x="817417" y="2117464"/>
            <a:ext cx="8004114" cy="523220"/>
          </a:xfrm>
          <a:prstGeom prst="rect">
            <a:avLst/>
          </a:prstGeom>
          <a:noFill/>
        </p:spPr>
        <p:txBody>
          <a:bodyPr wrap="none" rtlCol="0">
            <a:spAutoFit/>
          </a:bodyPr>
          <a:lstStyle/>
          <a:p>
            <a:r>
              <a:rPr lang="ar-IQ" dirty="0"/>
              <a:t>تبلغ كتلتها 333,000 ضعف كتلة الأرض. بسبب الإشعاع والرياح الشمسية، تفقد الشمس 10</a:t>
            </a:r>
            <a:r>
              <a:rPr lang="ar-IQ" baseline="30000" dirty="0"/>
              <a:t>17</a:t>
            </a:r>
            <a:r>
              <a:rPr lang="ar-IQ" dirty="0"/>
              <a:t> كجم من كتلتها سنويًا، وهي كمية ضئيلة. </a:t>
            </a:r>
            <a:endParaRPr lang="ar-IQ" dirty="0" smtClean="0"/>
          </a:p>
          <a:p>
            <a:r>
              <a:rPr lang="ar-IQ" dirty="0" smtClean="0"/>
              <a:t>عمليًا</a:t>
            </a:r>
            <a:r>
              <a:rPr lang="ar-IQ" dirty="0"/>
              <a:t>، كتلة الشمس ثابتة طوال عمرها</a:t>
            </a:r>
            <a:r>
              <a:rPr lang="ar-IQ" dirty="0" smtClean="0"/>
              <a:t>.                                                                                                                  </a:t>
            </a:r>
            <a:endParaRPr lang="en-US" dirty="0"/>
          </a:p>
        </p:txBody>
      </p:sp>
      <p:sp>
        <p:nvSpPr>
          <p:cNvPr id="6" name="TextBox 5"/>
          <p:cNvSpPr txBox="1"/>
          <p:nvPr/>
        </p:nvSpPr>
        <p:spPr>
          <a:xfrm>
            <a:off x="1129145" y="2830518"/>
            <a:ext cx="2654894" cy="307777"/>
          </a:xfrm>
          <a:prstGeom prst="rect">
            <a:avLst/>
          </a:prstGeom>
          <a:noFill/>
        </p:spPr>
        <p:txBody>
          <a:bodyPr wrap="none" rtlCol="0">
            <a:spAutoFit/>
          </a:bodyPr>
          <a:lstStyle/>
          <a:p>
            <a:r>
              <a:rPr lang="en-US" b="1" dirty="0" smtClean="0">
                <a:solidFill>
                  <a:srgbClr val="FF0000"/>
                </a:solidFill>
              </a:rPr>
              <a:t>3. Radius</a:t>
            </a:r>
            <a:r>
              <a:rPr lang="ar-IQ" b="1" dirty="0" smtClean="0">
                <a:solidFill>
                  <a:srgbClr val="FF0000"/>
                </a:solidFill>
              </a:rPr>
              <a:t>نصف القطر  </a:t>
            </a:r>
            <a:r>
              <a:rPr lang="ar-IQ" b="1" dirty="0" smtClean="0"/>
              <a:t>                  </a:t>
            </a:r>
            <a:endParaRPr lang="en-US" dirty="0"/>
          </a:p>
        </p:txBody>
      </p:sp>
      <p:sp>
        <p:nvSpPr>
          <p:cNvPr id="7" name="TextBox 6"/>
          <p:cNvSpPr txBox="1"/>
          <p:nvPr/>
        </p:nvSpPr>
        <p:spPr>
          <a:xfrm flipH="1">
            <a:off x="817417" y="3287606"/>
            <a:ext cx="7446819" cy="954107"/>
          </a:xfrm>
          <a:prstGeom prst="rect">
            <a:avLst/>
          </a:prstGeom>
          <a:noFill/>
        </p:spPr>
        <p:txBody>
          <a:bodyPr wrap="square" rtlCol="0">
            <a:spAutoFit/>
          </a:bodyPr>
          <a:lstStyle/>
          <a:p>
            <a:pPr algn="r"/>
            <a:r>
              <a:rPr lang="ar-IQ" dirty="0"/>
              <a:t>يُقاس نصف قطر الشمس بالقطر الزاوي للقرص المرئي. ولأن المسافة بين الشمس والأرض غير ثابتة، فإن القطر الزاوي للشمس غير ثابت</a:t>
            </a:r>
            <a:r>
              <a:rPr lang="ar-IQ" dirty="0" smtClean="0"/>
              <a:t>.</a:t>
            </a:r>
            <a:endParaRPr lang="en-US" dirty="0" smtClean="0"/>
          </a:p>
          <a:p>
            <a:pPr algn="r"/>
            <a:r>
              <a:rPr lang="ar-IQ" dirty="0"/>
              <a:t>يتراوح بين 31.6 و32.7. القيمة المتوسطة هي 32، أو 0.533 درجة. باستخدام متوسط ​​</a:t>
            </a:r>
            <a:r>
              <a:rPr lang="ar-IQ" dirty="0" smtClean="0"/>
              <a:t>المسافة</a:t>
            </a:r>
            <a:endParaRPr lang="en-US" dirty="0" smtClean="0"/>
          </a:p>
          <a:p>
            <a:pPr algn="r"/>
            <a:r>
              <a:rPr lang="ar-IQ" dirty="0" smtClean="0"/>
              <a:t>نصف </a:t>
            </a:r>
            <a:r>
              <a:rPr lang="ar-IQ" dirty="0"/>
              <a:t>قطر الشمس هو إذن</a:t>
            </a:r>
            <a:r>
              <a:rPr lang="en-US" dirty="0" smtClean="0"/>
              <a:t>  </a:t>
            </a:r>
            <a:endParaRPr lang="en-US" dirty="0"/>
          </a:p>
        </p:txBody>
      </p:sp>
      <p:pic>
        <p:nvPicPr>
          <p:cNvPr id="8" name="Picture 7"/>
          <p:cNvPicPr>
            <a:picLocks noChangeAspect="1"/>
          </p:cNvPicPr>
          <p:nvPr/>
        </p:nvPicPr>
        <p:blipFill>
          <a:blip r:embed="rId2"/>
          <a:stretch>
            <a:fillRect/>
          </a:stretch>
        </p:blipFill>
        <p:spPr>
          <a:xfrm>
            <a:off x="2318042" y="3766560"/>
            <a:ext cx="361950" cy="266700"/>
          </a:xfrm>
          <a:prstGeom prst="rect">
            <a:avLst/>
          </a:prstGeom>
        </p:spPr>
      </p:pic>
      <p:pic>
        <p:nvPicPr>
          <p:cNvPr id="10" name="Picture 9"/>
          <p:cNvPicPr>
            <a:picLocks noChangeAspect="1"/>
          </p:cNvPicPr>
          <p:nvPr/>
        </p:nvPicPr>
        <p:blipFill>
          <a:blip r:embed="rId3"/>
          <a:stretch>
            <a:fillRect/>
          </a:stretch>
        </p:blipFill>
        <p:spPr>
          <a:xfrm>
            <a:off x="1309254" y="4220064"/>
            <a:ext cx="6705600" cy="752475"/>
          </a:xfrm>
          <a:prstGeom prst="rect">
            <a:avLst/>
          </a:prstGeom>
        </p:spPr>
      </p:pic>
      <p:pic>
        <p:nvPicPr>
          <p:cNvPr id="11" name="Picture 10"/>
          <p:cNvPicPr>
            <a:picLocks noChangeAspect="1"/>
          </p:cNvPicPr>
          <p:nvPr/>
        </p:nvPicPr>
        <p:blipFill>
          <a:blip r:embed="rId4"/>
          <a:stretch>
            <a:fillRect/>
          </a:stretch>
        </p:blipFill>
        <p:spPr>
          <a:xfrm>
            <a:off x="1709305" y="1542501"/>
            <a:ext cx="5448300" cy="533400"/>
          </a:xfrm>
          <a:prstGeom prst="rect">
            <a:avLst/>
          </a:prstGeom>
        </p:spPr>
      </p:pic>
    </p:spTree>
    <p:extLst>
      <p:ext uri="{BB962C8B-B14F-4D97-AF65-F5344CB8AC3E}">
        <p14:creationId xmlns:p14="http://schemas.microsoft.com/office/powerpoint/2010/main" val="1153021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509" y="491836"/>
            <a:ext cx="2704587" cy="307777"/>
          </a:xfrm>
          <a:prstGeom prst="rect">
            <a:avLst/>
          </a:prstGeom>
          <a:noFill/>
        </p:spPr>
        <p:txBody>
          <a:bodyPr wrap="none" rtlCol="0">
            <a:spAutoFit/>
          </a:bodyPr>
          <a:lstStyle/>
          <a:p>
            <a:r>
              <a:rPr lang="en-US" b="1" dirty="0" smtClean="0">
                <a:solidFill>
                  <a:srgbClr val="FF0000"/>
                </a:solidFill>
              </a:rPr>
              <a:t>4. Emission Power </a:t>
            </a:r>
            <a:r>
              <a:rPr lang="ar-IQ" b="1" dirty="0">
                <a:solidFill>
                  <a:srgbClr val="FF0000"/>
                </a:solidFill>
              </a:rPr>
              <a:t>قوة </a:t>
            </a:r>
            <a:r>
              <a:rPr lang="ar-IQ" b="1" dirty="0" smtClean="0">
                <a:solidFill>
                  <a:srgbClr val="FF0000"/>
                </a:solidFill>
              </a:rPr>
              <a:t>الانبعاث</a:t>
            </a:r>
            <a:r>
              <a:rPr lang="en-US" b="1" dirty="0" smtClean="0">
                <a:solidFill>
                  <a:srgbClr val="FF0000"/>
                </a:solidFill>
              </a:rPr>
              <a:t> </a:t>
            </a:r>
            <a:r>
              <a:rPr lang="en-US" dirty="0" smtClean="0"/>
              <a:t>   </a:t>
            </a:r>
            <a:endParaRPr lang="en-US" dirty="0"/>
          </a:p>
        </p:txBody>
      </p:sp>
      <p:sp>
        <p:nvSpPr>
          <p:cNvPr id="3" name="TextBox 2"/>
          <p:cNvSpPr txBox="1"/>
          <p:nvPr/>
        </p:nvSpPr>
        <p:spPr>
          <a:xfrm>
            <a:off x="3418096" y="799613"/>
            <a:ext cx="5150769" cy="307777"/>
          </a:xfrm>
          <a:prstGeom prst="rect">
            <a:avLst/>
          </a:prstGeom>
          <a:noFill/>
        </p:spPr>
        <p:txBody>
          <a:bodyPr wrap="none" rtlCol="0">
            <a:spAutoFit/>
          </a:bodyPr>
          <a:lstStyle/>
          <a:p>
            <a:r>
              <a:rPr lang="ar-IQ" dirty="0"/>
              <a:t>يمكن حساب قوة انبعاث سطح الشمس، بالواط لكل متر مربع، من المعادلتين 3.3 و3.6:</a:t>
            </a:r>
            <a:endParaRPr lang="en-US" dirty="0"/>
          </a:p>
        </p:txBody>
      </p:sp>
      <p:pic>
        <p:nvPicPr>
          <p:cNvPr id="4" name="Picture 3"/>
          <p:cNvPicPr>
            <a:picLocks noChangeAspect="1"/>
          </p:cNvPicPr>
          <p:nvPr/>
        </p:nvPicPr>
        <p:blipFill>
          <a:blip r:embed="rId2"/>
          <a:stretch>
            <a:fillRect/>
          </a:stretch>
        </p:blipFill>
        <p:spPr>
          <a:xfrm>
            <a:off x="1579096" y="1415167"/>
            <a:ext cx="5514751" cy="575533"/>
          </a:xfrm>
          <a:prstGeom prst="rect">
            <a:avLst/>
          </a:prstGeom>
        </p:spPr>
      </p:pic>
      <p:sp>
        <p:nvSpPr>
          <p:cNvPr id="5" name="TextBox 4"/>
          <p:cNvSpPr txBox="1"/>
          <p:nvPr/>
        </p:nvSpPr>
        <p:spPr>
          <a:xfrm>
            <a:off x="713509" y="2298477"/>
            <a:ext cx="3983182" cy="307777"/>
          </a:xfrm>
          <a:prstGeom prst="rect">
            <a:avLst/>
          </a:prstGeom>
          <a:noFill/>
        </p:spPr>
        <p:txBody>
          <a:bodyPr wrap="square" rtlCol="0">
            <a:spAutoFit/>
          </a:bodyPr>
          <a:lstStyle/>
          <a:p>
            <a:r>
              <a:rPr lang="en-US" b="1" dirty="0" smtClean="0">
                <a:solidFill>
                  <a:srgbClr val="FF0000"/>
                </a:solidFill>
              </a:rPr>
              <a:t>5. Surface Temperature      </a:t>
            </a:r>
            <a:r>
              <a:rPr lang="ar-IQ" b="1" dirty="0">
                <a:solidFill>
                  <a:srgbClr val="FF0000"/>
                </a:solidFill>
              </a:rPr>
              <a:t>درجة حرارة السطح</a:t>
            </a:r>
            <a:endParaRPr lang="en-US" b="1" dirty="0">
              <a:solidFill>
                <a:srgbClr val="FF0000"/>
              </a:solidFill>
            </a:endParaRPr>
          </a:p>
        </p:txBody>
      </p:sp>
      <p:sp>
        <p:nvSpPr>
          <p:cNvPr id="6" name="TextBox 5"/>
          <p:cNvSpPr txBox="1"/>
          <p:nvPr/>
        </p:nvSpPr>
        <p:spPr>
          <a:xfrm>
            <a:off x="561109" y="2923309"/>
            <a:ext cx="7675418" cy="307777"/>
          </a:xfrm>
          <a:prstGeom prst="rect">
            <a:avLst/>
          </a:prstGeom>
          <a:noFill/>
        </p:spPr>
        <p:txBody>
          <a:bodyPr wrap="square" rtlCol="0">
            <a:spAutoFit/>
          </a:bodyPr>
          <a:lstStyle/>
          <a:p>
            <a:pPr algn="r"/>
            <a:r>
              <a:rPr lang="ar-IQ" dirty="0"/>
              <a:t>باعتبار الشمس جسمًا أسود، يمكن حساب درجة الحرارة من قانون ستيفان-بولتزمان. باستخدام المعادلات 3.7 و2.99 و2.101،</a:t>
            </a:r>
            <a:endParaRPr lang="en-US" dirty="0"/>
          </a:p>
        </p:txBody>
      </p:sp>
      <p:pic>
        <p:nvPicPr>
          <p:cNvPr id="7" name="Picture 6"/>
          <p:cNvPicPr>
            <a:picLocks noChangeAspect="1"/>
          </p:cNvPicPr>
          <p:nvPr/>
        </p:nvPicPr>
        <p:blipFill>
          <a:blip r:embed="rId3"/>
          <a:stretch>
            <a:fillRect/>
          </a:stretch>
        </p:blipFill>
        <p:spPr>
          <a:xfrm>
            <a:off x="1387403" y="3231086"/>
            <a:ext cx="5482501" cy="679000"/>
          </a:xfrm>
          <a:prstGeom prst="rect">
            <a:avLst/>
          </a:prstGeom>
        </p:spPr>
      </p:pic>
      <p:sp>
        <p:nvSpPr>
          <p:cNvPr id="8" name="TextBox 7"/>
          <p:cNvSpPr txBox="1"/>
          <p:nvPr/>
        </p:nvSpPr>
        <p:spPr>
          <a:xfrm>
            <a:off x="2065802" y="4009806"/>
            <a:ext cx="6223178" cy="307777"/>
          </a:xfrm>
          <a:prstGeom prst="rect">
            <a:avLst/>
          </a:prstGeom>
          <a:noFill/>
        </p:spPr>
        <p:txBody>
          <a:bodyPr wrap="none" rtlCol="0">
            <a:spAutoFit/>
          </a:bodyPr>
          <a:lstStyle/>
          <a:p>
            <a:pPr algn="r"/>
            <a:r>
              <a:rPr lang="ar-IQ" dirty="0"/>
              <a:t>وفي الأدبيات العلمية، تختلف درجة حرارة سطح الشمس من مصدر إلى آخر، من 5600 إلى 6000 كلفن.</a:t>
            </a:r>
            <a:endParaRPr lang="en-US" dirty="0"/>
          </a:p>
        </p:txBody>
      </p:sp>
      <p:sp>
        <p:nvSpPr>
          <p:cNvPr id="9" name="TextBox 8"/>
          <p:cNvSpPr txBox="1"/>
          <p:nvPr/>
        </p:nvSpPr>
        <p:spPr>
          <a:xfrm>
            <a:off x="632863" y="4381029"/>
            <a:ext cx="7455887" cy="523220"/>
          </a:xfrm>
          <a:prstGeom prst="rect">
            <a:avLst/>
          </a:prstGeom>
          <a:noFill/>
        </p:spPr>
        <p:txBody>
          <a:bodyPr wrap="none" rtlCol="0">
            <a:spAutoFit/>
          </a:bodyPr>
          <a:lstStyle/>
          <a:p>
            <a:pPr algn="r"/>
            <a:r>
              <a:rPr lang="ar-IQ" dirty="0"/>
              <a:t>الفرق ضئيل. سنستخدم في هذا الكتاب ٥٨٠٠ كلفن كدرجة حرارة سطح الشمس الاسمية. ليس من السهل تذكر ذلك فحسب، بل </a:t>
            </a:r>
            <a:r>
              <a:rPr lang="ar-IQ" dirty="0" smtClean="0"/>
              <a:t>إنه</a:t>
            </a:r>
            <a:endParaRPr lang="en-US" dirty="0" smtClean="0"/>
          </a:p>
          <a:p>
            <a:pPr algn="r"/>
            <a:r>
              <a:rPr lang="ar-IQ" dirty="0" smtClean="0"/>
              <a:t> </a:t>
            </a:r>
            <a:r>
              <a:rPr lang="ar-IQ" dirty="0"/>
              <a:t>يساوي تمامًا 0.5 إلكترون فولت، وهو مناسب لمعالجة الخلايا الشمسية.</a:t>
            </a:r>
            <a:endParaRPr lang="en-US" dirty="0"/>
          </a:p>
        </p:txBody>
      </p:sp>
    </p:spTree>
    <p:extLst>
      <p:ext uri="{BB962C8B-B14F-4D97-AF65-F5344CB8AC3E}">
        <p14:creationId xmlns:p14="http://schemas.microsoft.com/office/powerpoint/2010/main" val="1945506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4174" y="822028"/>
            <a:ext cx="5940451" cy="3776534"/>
          </a:xfrm>
          <a:prstGeom prst="rect">
            <a:avLst/>
          </a:prstGeom>
        </p:spPr>
      </p:pic>
      <p:sp>
        <p:nvSpPr>
          <p:cNvPr id="4" name="TextBox 3"/>
          <p:cNvSpPr txBox="1"/>
          <p:nvPr/>
        </p:nvSpPr>
        <p:spPr>
          <a:xfrm>
            <a:off x="4177145" y="668139"/>
            <a:ext cx="3318164" cy="307777"/>
          </a:xfrm>
          <a:prstGeom prst="rect">
            <a:avLst/>
          </a:prstGeom>
          <a:noFill/>
        </p:spPr>
        <p:txBody>
          <a:bodyPr wrap="square" rtlCol="0">
            <a:spAutoFit/>
          </a:bodyPr>
          <a:lstStyle/>
          <a:p>
            <a:r>
              <a:rPr lang="ar-IQ" dirty="0"/>
              <a:t>التركيب الكيميائي للشمس</a:t>
            </a:r>
            <a:endParaRPr lang="en-US" dirty="0"/>
          </a:p>
        </p:txBody>
      </p:sp>
    </p:spTree>
    <p:extLst>
      <p:ext uri="{BB962C8B-B14F-4D97-AF65-F5344CB8AC3E}">
        <p14:creationId xmlns:p14="http://schemas.microsoft.com/office/powerpoint/2010/main" val="101225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734" y="381000"/>
            <a:ext cx="2408032" cy="307777"/>
          </a:xfrm>
          <a:prstGeom prst="rect">
            <a:avLst/>
          </a:prstGeom>
          <a:noFill/>
        </p:spPr>
        <p:txBody>
          <a:bodyPr wrap="none" rtlCol="0">
            <a:spAutoFit/>
          </a:bodyPr>
          <a:lstStyle/>
          <a:p>
            <a:pPr algn="r"/>
            <a:r>
              <a:rPr lang="en-US" b="1" dirty="0" smtClean="0">
                <a:solidFill>
                  <a:srgbClr val="FF0000"/>
                </a:solidFill>
              </a:rPr>
              <a:t>6. Composition</a:t>
            </a:r>
            <a:r>
              <a:rPr lang="ar-IQ" b="1" smtClean="0">
                <a:solidFill>
                  <a:srgbClr val="FF0000"/>
                </a:solidFill>
              </a:rPr>
              <a:t>   التركيب       </a:t>
            </a:r>
            <a:endParaRPr lang="en-US" dirty="0">
              <a:solidFill>
                <a:srgbClr val="FF0000"/>
              </a:solidFill>
            </a:endParaRPr>
          </a:p>
        </p:txBody>
      </p:sp>
      <p:sp>
        <p:nvSpPr>
          <p:cNvPr id="3" name="TextBox 2"/>
          <p:cNvSpPr txBox="1"/>
          <p:nvPr/>
        </p:nvSpPr>
        <p:spPr>
          <a:xfrm>
            <a:off x="125929" y="969115"/>
            <a:ext cx="8941871" cy="307777"/>
          </a:xfrm>
          <a:prstGeom prst="rect">
            <a:avLst/>
          </a:prstGeom>
          <a:noFill/>
        </p:spPr>
        <p:txBody>
          <a:bodyPr wrap="none" rtlCol="0">
            <a:spAutoFit/>
          </a:bodyPr>
          <a:lstStyle/>
          <a:p>
            <a:r>
              <a:rPr lang="ar-IQ" dirty="0"/>
              <a:t>لا يتطابق طيف الإشعاع الشمسي بشكل دقيق مع طيف إشعاع الجسم الأسود. يوفر التركيب الدقيق لطيف الشمس دليلاً على تركيبته </a:t>
            </a:r>
            <a:r>
              <a:rPr lang="ar-IQ" dirty="0" smtClean="0"/>
              <a:t>الكيميائية </a:t>
            </a:r>
            <a:r>
              <a:rPr lang="ar-IQ" dirty="0"/>
              <a:t>(الجدول 3.1</a:t>
            </a:r>
            <a:r>
              <a:rPr lang="ar-IQ" dirty="0" smtClean="0"/>
              <a:t>).</a:t>
            </a:r>
            <a:endParaRPr lang="en-US" dirty="0" smtClean="0"/>
          </a:p>
        </p:txBody>
      </p:sp>
      <p:sp>
        <p:nvSpPr>
          <p:cNvPr id="4" name="TextBox 3"/>
          <p:cNvSpPr txBox="1"/>
          <p:nvPr/>
        </p:nvSpPr>
        <p:spPr>
          <a:xfrm>
            <a:off x="1020041" y="1392382"/>
            <a:ext cx="8202887" cy="523220"/>
          </a:xfrm>
          <a:prstGeom prst="rect">
            <a:avLst/>
          </a:prstGeom>
          <a:noFill/>
        </p:spPr>
        <p:txBody>
          <a:bodyPr wrap="none" rtlCol="0">
            <a:spAutoFit/>
          </a:bodyPr>
          <a:lstStyle/>
          <a:p>
            <a:r>
              <a:rPr lang="ar-IQ" dirty="0"/>
              <a:t>في الواقع، العنصر الثاني الأكثر وفرة في الشمس، الهيليوم، والذي تم اكتشافه من طيف الإشعاع الشمسي، يأتي من الكلمة اليونانية هيليوس.</a:t>
            </a:r>
            <a:r>
              <a:rPr lang="en-US" dirty="0"/>
              <a:t>     </a:t>
            </a:r>
          </a:p>
          <a:p>
            <a:endParaRPr lang="en-US" dirty="0"/>
          </a:p>
        </p:txBody>
      </p:sp>
      <p:sp>
        <p:nvSpPr>
          <p:cNvPr id="5" name="TextBox 4"/>
          <p:cNvSpPr txBox="1"/>
          <p:nvPr/>
        </p:nvSpPr>
        <p:spPr>
          <a:xfrm>
            <a:off x="595745" y="2031092"/>
            <a:ext cx="5918608" cy="307777"/>
          </a:xfrm>
          <a:prstGeom prst="rect">
            <a:avLst/>
          </a:prstGeom>
          <a:noFill/>
        </p:spPr>
        <p:txBody>
          <a:bodyPr wrap="none" rtlCol="0">
            <a:spAutoFit/>
          </a:bodyPr>
          <a:lstStyle/>
          <a:p>
            <a:r>
              <a:rPr lang="en-US" b="1" dirty="0"/>
              <a:t>3.2 Kelvin–Helmholtz Time </a:t>
            </a:r>
            <a:r>
              <a:rPr lang="en-US" b="1" dirty="0" smtClean="0"/>
              <a:t>Scale                        </a:t>
            </a:r>
            <a:r>
              <a:rPr lang="ar-IQ" b="1" dirty="0"/>
              <a:t>مقياس كلفن-هيلمهولتز الزمني</a:t>
            </a:r>
            <a:endParaRPr lang="en-US" b="1" dirty="0"/>
          </a:p>
        </p:txBody>
      </p:sp>
      <p:sp>
        <p:nvSpPr>
          <p:cNvPr id="6" name="TextBox 5"/>
          <p:cNvSpPr txBox="1"/>
          <p:nvPr/>
        </p:nvSpPr>
        <p:spPr>
          <a:xfrm>
            <a:off x="885107" y="2454359"/>
            <a:ext cx="7771678" cy="1600438"/>
          </a:xfrm>
          <a:prstGeom prst="rect">
            <a:avLst/>
          </a:prstGeom>
          <a:noFill/>
        </p:spPr>
        <p:txBody>
          <a:bodyPr wrap="none" rtlCol="0">
            <a:spAutoFit/>
          </a:bodyPr>
          <a:lstStyle/>
          <a:p>
            <a:pPr algn="r"/>
            <a:r>
              <a:rPr lang="ar-IQ" dirty="0"/>
              <a:t>لقرون، كان أصل ضوء الشمس بحثًا أساسيًا في جميع الثقافات. وفي منتصف القرن التاسع عشر، نضج مجال الديناميكا الحرارية</a:t>
            </a:r>
            <a:r>
              <a:rPr lang="ar-IQ" dirty="0" smtClean="0"/>
              <a:t>.</a:t>
            </a:r>
            <a:endParaRPr lang="en-US" dirty="0" smtClean="0"/>
          </a:p>
          <a:p>
            <a:pPr algn="r"/>
            <a:r>
              <a:rPr lang="ar-IQ" dirty="0"/>
              <a:t>ينص القانون الأول للديناميكا الحرارية على أن الطاقة لا يمكن أن تُغير إلا شكلها، ولا تُستحدث ولا تُفنى. ويبدو أن الإشعاع الشمسي </a:t>
            </a:r>
            <a:endParaRPr lang="en-US" dirty="0" smtClean="0"/>
          </a:p>
          <a:p>
            <a:pPr algn="r"/>
            <a:r>
              <a:rPr lang="ar-IQ" dirty="0" smtClean="0"/>
              <a:t>الهائل </a:t>
            </a:r>
            <a:r>
              <a:rPr lang="ar-IQ" dirty="0"/>
              <a:t>يستنزف كميات هائلة من طاقة الشمس</a:t>
            </a:r>
            <a:r>
              <a:rPr lang="ar-IQ" dirty="0" smtClean="0"/>
              <a:t>.</a:t>
            </a:r>
            <a:endParaRPr lang="en-US" dirty="0" smtClean="0"/>
          </a:p>
          <a:p>
            <a:pPr algn="r"/>
            <a:r>
              <a:rPr lang="ar-IQ" dirty="0"/>
              <a:t>قام ويليام </a:t>
            </a:r>
            <a:r>
              <a:rPr lang="ar-IQ" dirty="0" smtClean="0"/>
              <a:t>تومسون، </a:t>
            </a:r>
            <a:r>
              <a:rPr lang="ar-IQ" dirty="0"/>
              <a:t>أحد مؤسسي الديناميكا الحرارية، بدراسة شاملة عن أصل طاقة الشمس استنادًا إلى المعرفة الفيزيائية في ذلك </a:t>
            </a:r>
            <a:r>
              <a:rPr lang="ar-IQ" dirty="0" smtClean="0"/>
              <a:t>الوقت.</a:t>
            </a:r>
            <a:endParaRPr lang="en-US" dirty="0" smtClean="0"/>
          </a:p>
          <a:p>
            <a:pPr algn="r"/>
            <a:r>
              <a:rPr lang="ar-IQ" dirty="0"/>
              <a:t>وقد زعم أن الطاقة الكيميائية لا يمكن أن تكون هي الحل، لأنه حتى لو كانت الشمس مكونة من الفحم وتحترق بالكامل، فإنها لا تستطيع </a:t>
            </a:r>
            <a:endParaRPr lang="en-US" dirty="0" smtClean="0"/>
          </a:p>
          <a:p>
            <a:pPr algn="r"/>
            <a:r>
              <a:rPr lang="ar-IQ" dirty="0" smtClean="0"/>
              <a:t>توفير </a:t>
            </a:r>
            <a:r>
              <a:rPr lang="ar-IQ" dirty="0"/>
              <a:t>سوى بضعة آلاف من السنين من ضوء الشمس. كان التفسير الوحيد المبني على معرفة ذلك الوقت هو انكماش جاذبية الشمس، </a:t>
            </a:r>
            <a:endParaRPr lang="en-US" dirty="0" smtClean="0"/>
          </a:p>
          <a:p>
            <a:pPr algn="r"/>
            <a:r>
              <a:rPr lang="ar-IQ" dirty="0" smtClean="0"/>
              <a:t>والذي </a:t>
            </a:r>
            <a:r>
              <a:rPr lang="ar-IQ" dirty="0"/>
              <a:t>اقترحه أيضًا بشكل مستقل الفيزيائي الألماني هيرمان فون هيلمهولتز؛</a:t>
            </a:r>
            <a:endParaRPr lang="en-US" dirty="0"/>
          </a:p>
        </p:txBody>
      </p:sp>
    </p:spTree>
    <p:extLst>
      <p:ext uri="{BB962C8B-B14F-4D97-AF65-F5344CB8AC3E}">
        <p14:creationId xmlns:p14="http://schemas.microsoft.com/office/powerpoint/2010/main" val="46029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588" y="-59753"/>
            <a:ext cx="7411051" cy="3207467"/>
          </a:xfrm>
          <a:prstGeom prst="rect">
            <a:avLst/>
          </a:prstGeom>
        </p:spPr>
      </p:pic>
      <p:sp>
        <p:nvSpPr>
          <p:cNvPr id="3" name="TextBox 2"/>
          <p:cNvSpPr txBox="1"/>
          <p:nvPr/>
        </p:nvSpPr>
        <p:spPr>
          <a:xfrm>
            <a:off x="1212273" y="2923267"/>
            <a:ext cx="7460673" cy="307777"/>
          </a:xfrm>
          <a:prstGeom prst="rect">
            <a:avLst/>
          </a:prstGeom>
          <a:noFill/>
        </p:spPr>
        <p:txBody>
          <a:bodyPr wrap="square" rtlCol="0">
            <a:spAutoFit/>
          </a:bodyPr>
          <a:lstStyle/>
          <a:p>
            <a:pPr algn="r"/>
            <a:r>
              <a:rPr lang="ar-IQ" dirty="0"/>
              <a:t>عندما يقترب نيزكان </a:t>
            </a:r>
            <a:r>
              <a:rPr lang="ar-IQ" dirty="0" smtClean="0"/>
              <a:t>بكتلتين</a:t>
            </a:r>
            <a:endParaRPr lang="en-US" dirty="0"/>
          </a:p>
        </p:txBody>
      </p:sp>
      <p:sp>
        <p:nvSpPr>
          <p:cNvPr id="5" name="TextBox 4"/>
          <p:cNvSpPr txBox="1"/>
          <p:nvPr/>
        </p:nvSpPr>
        <p:spPr>
          <a:xfrm>
            <a:off x="6191851" y="2923266"/>
            <a:ext cx="780983" cy="307777"/>
          </a:xfrm>
          <a:prstGeom prst="rect">
            <a:avLst/>
          </a:prstGeom>
          <a:noFill/>
        </p:spPr>
        <p:txBody>
          <a:bodyPr wrap="none" rtlCol="0">
            <a:spAutoFit/>
          </a:bodyPr>
          <a:lstStyle/>
          <a:p>
            <a:r>
              <a:rPr lang="en-US" dirty="0" smtClean="0"/>
              <a:t>M1, m2</a:t>
            </a:r>
            <a:endParaRPr lang="en-US" dirty="0"/>
          </a:p>
        </p:txBody>
      </p:sp>
      <p:sp>
        <p:nvSpPr>
          <p:cNvPr id="6" name="TextBox 5"/>
          <p:cNvSpPr txBox="1"/>
          <p:nvPr/>
        </p:nvSpPr>
        <p:spPr>
          <a:xfrm>
            <a:off x="4691939" y="2924711"/>
            <a:ext cx="1551709" cy="307777"/>
          </a:xfrm>
          <a:prstGeom prst="rect">
            <a:avLst/>
          </a:prstGeom>
          <a:noFill/>
        </p:spPr>
        <p:txBody>
          <a:bodyPr wrap="square" rtlCol="0">
            <a:spAutoFit/>
          </a:bodyPr>
          <a:lstStyle/>
          <a:p>
            <a:pPr algn="r"/>
            <a:r>
              <a:rPr lang="ar-IQ" dirty="0"/>
              <a:t>من الانهايه الى المسافه</a:t>
            </a:r>
            <a:endParaRPr lang="en-US" dirty="0"/>
          </a:p>
        </p:txBody>
      </p:sp>
      <p:sp>
        <p:nvSpPr>
          <p:cNvPr id="7" name="TextBox 6"/>
          <p:cNvSpPr txBox="1"/>
          <p:nvPr/>
        </p:nvSpPr>
        <p:spPr>
          <a:xfrm>
            <a:off x="4552667" y="2923266"/>
            <a:ext cx="193964" cy="307777"/>
          </a:xfrm>
          <a:prstGeom prst="rect">
            <a:avLst/>
          </a:prstGeom>
          <a:noFill/>
        </p:spPr>
        <p:txBody>
          <a:bodyPr wrap="square" rtlCol="0">
            <a:spAutoFit/>
          </a:bodyPr>
          <a:lstStyle/>
          <a:p>
            <a:r>
              <a:rPr lang="en-US" dirty="0" smtClean="0"/>
              <a:t>r</a:t>
            </a:r>
            <a:endParaRPr lang="en-US" dirty="0"/>
          </a:p>
        </p:txBody>
      </p:sp>
      <p:pic>
        <p:nvPicPr>
          <p:cNvPr id="8" name="Picture 7"/>
          <p:cNvPicPr>
            <a:picLocks noChangeAspect="1"/>
          </p:cNvPicPr>
          <p:nvPr/>
        </p:nvPicPr>
        <p:blipFill>
          <a:blip r:embed="rId3"/>
          <a:stretch>
            <a:fillRect/>
          </a:stretch>
        </p:blipFill>
        <p:spPr>
          <a:xfrm>
            <a:off x="2693226" y="2946312"/>
            <a:ext cx="1859441" cy="377985"/>
          </a:xfrm>
          <a:prstGeom prst="rect">
            <a:avLst/>
          </a:prstGeom>
        </p:spPr>
      </p:pic>
      <p:pic>
        <p:nvPicPr>
          <p:cNvPr id="10" name="Picture 9"/>
          <p:cNvPicPr>
            <a:picLocks noChangeAspect="1"/>
          </p:cNvPicPr>
          <p:nvPr/>
        </p:nvPicPr>
        <p:blipFill>
          <a:blip r:embed="rId4"/>
          <a:stretch>
            <a:fillRect/>
          </a:stretch>
        </p:blipFill>
        <p:spPr>
          <a:xfrm>
            <a:off x="661938" y="3367671"/>
            <a:ext cx="8060315" cy="1806186"/>
          </a:xfrm>
          <a:prstGeom prst="rect">
            <a:avLst/>
          </a:prstGeom>
        </p:spPr>
      </p:pic>
    </p:spTree>
    <p:extLst>
      <p:ext uri="{BB962C8B-B14F-4D97-AF65-F5344CB8AC3E}">
        <p14:creationId xmlns:p14="http://schemas.microsoft.com/office/powerpoint/2010/main" val="3521711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743" y="381000"/>
            <a:ext cx="7927170" cy="738664"/>
          </a:xfrm>
          <a:prstGeom prst="rect">
            <a:avLst/>
          </a:prstGeom>
          <a:noFill/>
        </p:spPr>
        <p:txBody>
          <a:bodyPr wrap="none" rtlCol="0">
            <a:spAutoFit/>
          </a:bodyPr>
          <a:lstStyle/>
          <a:p>
            <a:pPr algn="r"/>
            <a:r>
              <a:rPr lang="ar-IQ" dirty="0"/>
              <a:t>بافتراض أن الشمس تشكلت من اندماج عدد كبير من النيازك في كرة نصف </a:t>
            </a:r>
            <a:r>
              <a:rPr lang="ar-IQ" dirty="0" smtClean="0"/>
              <a:t>قطرها           كما موضح في </a:t>
            </a:r>
            <a:r>
              <a:rPr lang="ar-IQ" dirty="0"/>
              <a:t>الشكل 3.3ب يمكن الحصول </a:t>
            </a:r>
            <a:endParaRPr lang="ar-IQ" dirty="0" smtClean="0"/>
          </a:p>
          <a:p>
            <a:pPr algn="r"/>
            <a:r>
              <a:rPr lang="ar-IQ" dirty="0" smtClean="0"/>
              <a:t>على </a:t>
            </a:r>
            <a:r>
              <a:rPr lang="ar-IQ" dirty="0"/>
              <a:t>الطاقة الحركية عن طريق الجاذبية. تعتمد قيمة اكتساب الطاقة على توزيع الكتلة. بالقياس إلى المعادلة 3.10، يمكننا إجراء تقدير </a:t>
            </a:r>
            <a:r>
              <a:rPr lang="ar-IQ" dirty="0" smtClean="0"/>
              <a:t>جيد</a:t>
            </a:r>
          </a:p>
          <a:p>
            <a:pPr algn="r"/>
            <a:r>
              <a:rPr lang="ar-IQ" dirty="0" smtClean="0"/>
              <a:t> </a:t>
            </a:r>
            <a:r>
              <a:rPr lang="ar-IQ" dirty="0"/>
              <a:t>لترتيب حجم اكتساب الطاقة،</a:t>
            </a:r>
            <a:endParaRPr lang="en-US" dirty="0"/>
          </a:p>
        </p:txBody>
      </p:sp>
      <p:pic>
        <p:nvPicPr>
          <p:cNvPr id="3" name="Picture 2"/>
          <p:cNvPicPr>
            <a:picLocks noChangeAspect="1"/>
          </p:cNvPicPr>
          <p:nvPr/>
        </p:nvPicPr>
        <p:blipFill>
          <a:blip r:embed="rId2"/>
          <a:stretch>
            <a:fillRect/>
          </a:stretch>
        </p:blipFill>
        <p:spPr>
          <a:xfrm>
            <a:off x="3587893" y="406300"/>
            <a:ext cx="333375" cy="257175"/>
          </a:xfrm>
          <a:prstGeom prst="rect">
            <a:avLst/>
          </a:prstGeom>
        </p:spPr>
      </p:pic>
      <p:pic>
        <p:nvPicPr>
          <p:cNvPr id="4" name="Picture 3"/>
          <p:cNvPicPr>
            <a:picLocks noChangeAspect="1"/>
          </p:cNvPicPr>
          <p:nvPr/>
        </p:nvPicPr>
        <p:blipFill>
          <a:blip r:embed="rId3"/>
          <a:stretch>
            <a:fillRect/>
          </a:stretch>
        </p:blipFill>
        <p:spPr>
          <a:xfrm>
            <a:off x="2718778" y="1293834"/>
            <a:ext cx="4115100" cy="685467"/>
          </a:xfrm>
          <a:prstGeom prst="rect">
            <a:avLst/>
          </a:prstGeom>
        </p:spPr>
      </p:pic>
      <p:sp>
        <p:nvSpPr>
          <p:cNvPr id="5" name="TextBox 4"/>
          <p:cNvSpPr txBox="1"/>
          <p:nvPr/>
        </p:nvSpPr>
        <p:spPr>
          <a:xfrm>
            <a:off x="1091912" y="1999582"/>
            <a:ext cx="7621061" cy="738664"/>
          </a:xfrm>
          <a:prstGeom prst="rect">
            <a:avLst/>
          </a:prstGeom>
          <a:noFill/>
        </p:spPr>
        <p:txBody>
          <a:bodyPr wrap="none" rtlCol="0">
            <a:spAutoFit/>
          </a:bodyPr>
          <a:lstStyle/>
          <a:p>
            <a:r>
              <a:rPr lang="ar-IQ" dirty="0"/>
              <a:t>من الواضح أن هذا تقدير مبالغ فيه. على سبيل المثال، عند حساب اكتساب الطاقة بتوزيع كتلة منتظم، يظهر عامل عددي قدره ٠٫٦</a:t>
            </a:r>
            <a:r>
              <a:rPr lang="ar-IQ" dirty="0" smtClean="0"/>
              <a:t>.</a:t>
            </a:r>
          </a:p>
          <a:p>
            <a:pPr algn="r"/>
            <a:r>
              <a:rPr lang="ar-IQ" dirty="0"/>
              <a:t>ومع ذلك، فإن المعادلة 3.11 تعطي حدًا أعلى</a:t>
            </a:r>
            <a:r>
              <a:rPr lang="ar-IQ" dirty="0" smtClean="0"/>
              <a:t>. </a:t>
            </a:r>
          </a:p>
          <a:p>
            <a:pPr algn="r"/>
            <a:r>
              <a:rPr lang="ar-IQ" dirty="0"/>
              <a:t>بناءً على فرضية كلفن-هيلمهولتز، يمكن تقدير عمر الشمس بقسمة تلك الطاقة المكتسبة على معدل فقدان الطاقة، أو سطوع </a:t>
            </a:r>
            <a:r>
              <a:rPr lang="ar-IQ" dirty="0" smtClean="0"/>
              <a:t>الشمس </a:t>
            </a:r>
            <a:endParaRPr lang="en-US" dirty="0"/>
          </a:p>
        </p:txBody>
      </p:sp>
      <p:pic>
        <p:nvPicPr>
          <p:cNvPr id="7" name="Picture 6"/>
          <p:cNvPicPr>
            <a:picLocks noChangeAspect="1"/>
          </p:cNvPicPr>
          <p:nvPr/>
        </p:nvPicPr>
        <p:blipFill>
          <a:blip r:embed="rId4"/>
          <a:stretch>
            <a:fillRect/>
          </a:stretch>
        </p:blipFill>
        <p:spPr>
          <a:xfrm>
            <a:off x="1085825" y="2409825"/>
            <a:ext cx="342900" cy="323850"/>
          </a:xfrm>
          <a:prstGeom prst="rect">
            <a:avLst/>
          </a:prstGeom>
        </p:spPr>
      </p:pic>
      <p:pic>
        <p:nvPicPr>
          <p:cNvPr id="8" name="Picture 7"/>
          <p:cNvPicPr>
            <a:picLocks noChangeAspect="1"/>
          </p:cNvPicPr>
          <p:nvPr/>
        </p:nvPicPr>
        <p:blipFill>
          <a:blip r:embed="rId5"/>
          <a:stretch>
            <a:fillRect/>
          </a:stretch>
        </p:blipFill>
        <p:spPr>
          <a:xfrm>
            <a:off x="1656112" y="2758527"/>
            <a:ext cx="5688901" cy="691933"/>
          </a:xfrm>
          <a:prstGeom prst="rect">
            <a:avLst/>
          </a:prstGeom>
        </p:spPr>
      </p:pic>
    </p:spTree>
    <p:extLst>
      <p:ext uri="{BB962C8B-B14F-4D97-AF65-F5344CB8AC3E}">
        <p14:creationId xmlns:p14="http://schemas.microsoft.com/office/powerpoint/2010/main" val="182556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364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27" y="727364"/>
            <a:ext cx="8010526" cy="3970318"/>
          </a:xfrm>
          <a:prstGeom prst="rect">
            <a:avLst/>
          </a:prstGeom>
          <a:noFill/>
        </p:spPr>
        <p:txBody>
          <a:bodyPr wrap="none" rtlCol="0">
            <a:spAutoFit/>
          </a:bodyPr>
          <a:lstStyle/>
          <a:p>
            <a:pPr algn="ctr"/>
            <a:r>
              <a:rPr lang="en-US" sz="2800" b="1" dirty="0" smtClean="0">
                <a:solidFill>
                  <a:srgbClr val="FF0000"/>
                </a:solidFill>
              </a:rPr>
              <a:t>Chapter 4</a:t>
            </a:r>
          </a:p>
          <a:p>
            <a:pPr algn="ctr"/>
            <a:r>
              <a:rPr lang="en-US" sz="2800" b="1" dirty="0" smtClean="0">
                <a:solidFill>
                  <a:srgbClr val="FF0000"/>
                </a:solidFill>
              </a:rPr>
              <a:t>Thermoelectricity</a:t>
            </a:r>
          </a:p>
          <a:p>
            <a:pPr algn="ctr"/>
            <a:r>
              <a:rPr lang="ar-IQ" sz="2800" b="1" dirty="0">
                <a:solidFill>
                  <a:srgbClr val="FF0000"/>
                </a:solidFill>
              </a:rPr>
              <a:t>الكهرباء </a:t>
            </a:r>
            <a:r>
              <a:rPr lang="ar-IQ" sz="2800" b="1" dirty="0" smtClean="0">
                <a:solidFill>
                  <a:srgbClr val="FF0000"/>
                </a:solidFill>
              </a:rPr>
              <a:t>الحرارية</a:t>
            </a:r>
            <a:endParaRPr lang="en-US" sz="2800" b="1" dirty="0" smtClean="0">
              <a:solidFill>
                <a:srgbClr val="FF0000"/>
              </a:solidFill>
            </a:endParaRPr>
          </a:p>
          <a:p>
            <a:pPr algn="ctr"/>
            <a:endParaRPr lang="en-US" sz="2800" b="1" dirty="0">
              <a:solidFill>
                <a:srgbClr val="FF0000"/>
              </a:solidFill>
            </a:endParaRPr>
          </a:p>
          <a:p>
            <a:pPr algn="ctr"/>
            <a:endParaRPr lang="en-GB" sz="2800" b="1" dirty="0">
              <a:solidFill>
                <a:srgbClr val="FF0000"/>
              </a:solidFill>
            </a:endParaRPr>
          </a:p>
          <a:p>
            <a:pPr algn="ctr"/>
            <a:r>
              <a:rPr lang="en-GB" sz="2800" b="1" dirty="0">
                <a:solidFill>
                  <a:srgbClr val="FF0000"/>
                </a:solidFill>
              </a:rPr>
              <a:t>Physics of Solar Energy </a:t>
            </a:r>
          </a:p>
          <a:p>
            <a:pPr algn="ctr"/>
            <a:r>
              <a:rPr lang="en-GB" sz="2800" b="1" dirty="0">
                <a:solidFill>
                  <a:srgbClr val="FF0000"/>
                </a:solidFill>
              </a:rPr>
              <a:t>by C. Julian Chen Copyright © 2011 </a:t>
            </a:r>
            <a:endParaRPr lang="en-GB" sz="2800" b="1" dirty="0" smtClean="0">
              <a:solidFill>
                <a:srgbClr val="FF0000"/>
              </a:solidFill>
            </a:endParaRPr>
          </a:p>
          <a:p>
            <a:pPr algn="ctr"/>
            <a:r>
              <a:rPr lang="en-GB" sz="2800" b="1" dirty="0" smtClean="0">
                <a:solidFill>
                  <a:srgbClr val="FF0000"/>
                </a:solidFill>
              </a:rPr>
              <a:t>by </a:t>
            </a:r>
            <a:r>
              <a:rPr lang="en-GB" sz="2800" b="1" dirty="0">
                <a:solidFill>
                  <a:srgbClr val="FF0000"/>
                </a:solidFill>
              </a:rPr>
              <a:t>John Wiley &amp; Sons, Inc. All rights reserved</a:t>
            </a:r>
          </a:p>
          <a:p>
            <a:pPr algn="ctr"/>
            <a:endParaRPr lang="en-US" sz="2800" b="1" dirty="0">
              <a:solidFill>
                <a:srgbClr val="FF0000"/>
              </a:solidFill>
            </a:endParaRPr>
          </a:p>
        </p:txBody>
      </p:sp>
    </p:spTree>
    <p:extLst>
      <p:ext uri="{BB962C8B-B14F-4D97-AF65-F5344CB8AC3E}">
        <p14:creationId xmlns:p14="http://schemas.microsoft.com/office/powerpoint/2010/main" val="887278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602673"/>
            <a:ext cx="8291945" cy="3539430"/>
          </a:xfrm>
          <a:prstGeom prst="rect">
            <a:avLst/>
          </a:prstGeom>
          <a:noFill/>
        </p:spPr>
        <p:txBody>
          <a:bodyPr wrap="square" rtlCol="0">
            <a:spAutoFit/>
          </a:bodyPr>
          <a:lstStyle/>
          <a:p>
            <a:pPr algn="r"/>
            <a:r>
              <a:rPr lang="ar-IQ" dirty="0"/>
              <a:t>في هذا الفصل والفصلين التاليين، سنتناول المحركات التي تحول الحرارة مباشرة إلى كهرباء: المحولات الحرارية الكهربائية، والمحولات الحرارية الأيونية، ومحولات الضوضاء الراديوية</a:t>
            </a:r>
            <a:r>
              <a:rPr lang="ar-IQ" dirty="0" smtClean="0"/>
              <a:t>.</a:t>
            </a:r>
            <a:endParaRPr lang="en-US" dirty="0" smtClean="0"/>
          </a:p>
          <a:p>
            <a:pPr algn="r"/>
            <a:r>
              <a:rPr lang="ar-IQ" dirty="0"/>
              <a:t>في الفصل الخاص بالخلايا الكهروضوئية، سنناقش المحول الحراري الكهروضوئي الذي يحول الحرارة إلى طاقة إشعاعية ثم إلى كهرباء</a:t>
            </a:r>
            <a:r>
              <a:rPr lang="ar-IQ" dirty="0" smtClean="0"/>
              <a:t>.</a:t>
            </a:r>
            <a:endParaRPr lang="en-US" dirty="0" smtClean="0"/>
          </a:p>
          <a:p>
            <a:pPr algn="r"/>
            <a:r>
              <a:rPr lang="ar-IQ" dirty="0"/>
              <a:t>لن يتم هنا تناول المحركات الأخرى مثل المحرك المغناطيسي الهيدروديناميكي الذي يحول الحرارة إلى طاقة حركية للبلازما ثم إلى كهرباء</a:t>
            </a:r>
            <a:r>
              <a:rPr lang="ar-IQ" dirty="0" smtClean="0"/>
              <a:t>.</a:t>
            </a:r>
            <a:endParaRPr lang="en-US" dirty="0" smtClean="0"/>
          </a:p>
          <a:p>
            <a:pPr algn="r"/>
            <a:endParaRPr lang="en-US" dirty="0"/>
          </a:p>
          <a:p>
            <a:pPr algn="r"/>
            <a:endParaRPr lang="en-US" dirty="0" smtClean="0"/>
          </a:p>
          <a:p>
            <a:r>
              <a:rPr lang="en-US" dirty="0"/>
              <a:t>Experimental </a:t>
            </a:r>
            <a:r>
              <a:rPr lang="en-US" dirty="0" smtClean="0"/>
              <a:t>Observations                          </a:t>
            </a:r>
            <a:r>
              <a:rPr lang="ar-IQ" dirty="0"/>
              <a:t>الملاحظات </a:t>
            </a:r>
            <a:r>
              <a:rPr lang="ar-IQ" dirty="0" smtClean="0"/>
              <a:t>التجريبية</a:t>
            </a:r>
            <a:endParaRPr lang="en-US" dirty="0" smtClean="0"/>
          </a:p>
          <a:p>
            <a:endParaRPr lang="en-US" dirty="0"/>
          </a:p>
          <a:p>
            <a:pPr algn="r"/>
            <a:r>
              <a:rPr lang="ar-IQ" dirty="0"/>
              <a:t>خذ بعين الاعتبار قضيبًا موصلًا للحرارة تكون أطرافه عند درجات حرارة </a:t>
            </a:r>
            <a:r>
              <a:rPr lang="ar-IQ" dirty="0" smtClean="0"/>
              <a:t>مختلفة،</a:t>
            </a:r>
            <a:endParaRPr lang="en-US" dirty="0" smtClean="0"/>
          </a:p>
          <a:p>
            <a:pPr algn="r"/>
            <a:r>
              <a:rPr lang="ar-IQ" dirty="0"/>
              <a:t>من الواضح أن هناك كمية معينة من الطاقة </a:t>
            </a:r>
            <a:r>
              <a:rPr lang="ar-IQ" dirty="0" smtClean="0"/>
              <a:t>الحرارية               سيدخل </a:t>
            </a:r>
            <a:r>
              <a:rPr lang="ar-IQ" dirty="0"/>
              <a:t>من خلال وجه واحد </a:t>
            </a:r>
            <a:r>
              <a:rPr lang="ar-IQ" dirty="0" smtClean="0"/>
              <a:t>وأن </a:t>
            </a:r>
            <a:r>
              <a:rPr lang="ar-IQ" dirty="0"/>
              <a:t>هناك كمية معينة من الطاقة الحرارية </a:t>
            </a:r>
            <a:r>
              <a:rPr lang="ar-IQ" dirty="0" smtClean="0"/>
              <a:t>وبمقدار </a:t>
            </a:r>
            <a:endParaRPr lang="en-US" dirty="0" smtClean="0"/>
          </a:p>
          <a:p>
            <a:pPr algn="r"/>
            <a:r>
              <a:rPr lang="ar-IQ" dirty="0" smtClean="0"/>
              <a:t>               سوف </a:t>
            </a:r>
            <a:r>
              <a:rPr lang="ar-IQ" dirty="0"/>
              <a:t>يغادر من الوجه المقابل</a:t>
            </a:r>
            <a:r>
              <a:rPr lang="ar-IQ" dirty="0" smtClean="0"/>
              <a:t>.</a:t>
            </a:r>
          </a:p>
          <a:p>
            <a:pPr algn="r"/>
            <a:endParaRPr lang="ar-IQ" dirty="0"/>
          </a:p>
          <a:p>
            <a:pPr algn="r"/>
            <a:r>
              <a:rPr lang="ar-IQ" dirty="0"/>
              <a:t>إذا كانت الجوانب المتبقية من </a:t>
            </a:r>
            <a:r>
              <a:rPr lang="ar-IQ" dirty="0" smtClean="0"/>
              <a:t>القضيب </a:t>
            </a:r>
            <a:r>
              <a:rPr lang="ar-IQ" dirty="0"/>
              <a:t>معزولة تمامًا بحيث لا يمكن للحرارة أن تخرج من خلالها، </a:t>
            </a:r>
            <a:r>
              <a:rPr lang="ar-IQ" dirty="0" smtClean="0"/>
              <a:t>إذن</a:t>
            </a:r>
            <a:endParaRPr lang="en-US" dirty="0" smtClean="0"/>
          </a:p>
          <a:p>
            <a:pPr algn="r"/>
            <a:endParaRPr lang="en-US" dirty="0"/>
          </a:p>
          <a:p>
            <a:pPr algn="r"/>
            <a:endParaRPr lang="en-US" dirty="0" smtClean="0"/>
          </a:p>
          <a:p>
            <a:pPr algn="r"/>
            <a:r>
              <a:rPr lang="en-US" dirty="0" smtClean="0"/>
              <a:t>  </a:t>
            </a:r>
            <a:endParaRPr lang="en-US" dirty="0"/>
          </a:p>
        </p:txBody>
      </p:sp>
      <p:sp>
        <p:nvSpPr>
          <p:cNvPr id="3" name="TextBox 2"/>
          <p:cNvSpPr txBox="1"/>
          <p:nvPr/>
        </p:nvSpPr>
        <p:spPr>
          <a:xfrm>
            <a:off x="3325092" y="2272145"/>
            <a:ext cx="380232" cy="307777"/>
          </a:xfrm>
          <a:prstGeom prst="rect">
            <a:avLst/>
          </a:prstGeom>
          <a:noFill/>
        </p:spPr>
        <p:txBody>
          <a:bodyPr wrap="none" rtlCol="0">
            <a:spAutoFit/>
          </a:bodyPr>
          <a:lstStyle/>
          <a:p>
            <a:r>
              <a:rPr lang="en-US" dirty="0" smtClean="0"/>
              <a:t>T</a:t>
            </a:r>
            <a:r>
              <a:rPr lang="en-US" baseline="-25000" dirty="0" smtClean="0"/>
              <a:t>H</a:t>
            </a:r>
            <a:endParaRPr lang="en-US" dirty="0"/>
          </a:p>
        </p:txBody>
      </p:sp>
      <p:sp>
        <p:nvSpPr>
          <p:cNvPr id="4" name="TextBox 3"/>
          <p:cNvSpPr txBox="1"/>
          <p:nvPr/>
        </p:nvSpPr>
        <p:spPr>
          <a:xfrm>
            <a:off x="2639291" y="2272145"/>
            <a:ext cx="380232" cy="307777"/>
          </a:xfrm>
          <a:prstGeom prst="rect">
            <a:avLst/>
          </a:prstGeom>
          <a:noFill/>
        </p:spPr>
        <p:txBody>
          <a:bodyPr wrap="none" rtlCol="0">
            <a:spAutoFit/>
          </a:bodyPr>
          <a:lstStyle/>
          <a:p>
            <a:r>
              <a:rPr lang="en-US" dirty="0" smtClean="0"/>
              <a:t>T</a:t>
            </a:r>
            <a:r>
              <a:rPr lang="en-US" baseline="-25000" dirty="0"/>
              <a:t>C</a:t>
            </a:r>
            <a:endParaRPr lang="en-US" dirty="0"/>
          </a:p>
        </p:txBody>
      </p:sp>
      <p:sp>
        <p:nvSpPr>
          <p:cNvPr id="5" name="TextBox 4"/>
          <p:cNvSpPr txBox="1"/>
          <p:nvPr/>
        </p:nvSpPr>
        <p:spPr>
          <a:xfrm>
            <a:off x="4849091" y="2507673"/>
            <a:ext cx="465192" cy="307777"/>
          </a:xfrm>
          <a:prstGeom prst="rect">
            <a:avLst/>
          </a:prstGeom>
          <a:noFill/>
        </p:spPr>
        <p:txBody>
          <a:bodyPr wrap="none" rtlCol="0">
            <a:spAutoFit/>
          </a:bodyPr>
          <a:lstStyle/>
          <a:p>
            <a:r>
              <a:rPr lang="en-US" dirty="0" smtClean="0"/>
              <a:t>P</a:t>
            </a:r>
            <a:r>
              <a:rPr lang="en-US" baseline="-25000" dirty="0" smtClean="0"/>
              <a:t>HF</a:t>
            </a:r>
            <a:endParaRPr lang="en-US" dirty="0"/>
          </a:p>
        </p:txBody>
      </p:sp>
      <p:sp>
        <p:nvSpPr>
          <p:cNvPr id="6" name="TextBox 5"/>
          <p:cNvSpPr txBox="1"/>
          <p:nvPr/>
        </p:nvSpPr>
        <p:spPr>
          <a:xfrm>
            <a:off x="7792413" y="2729400"/>
            <a:ext cx="478016" cy="307777"/>
          </a:xfrm>
          <a:prstGeom prst="rect">
            <a:avLst/>
          </a:prstGeom>
          <a:noFill/>
        </p:spPr>
        <p:txBody>
          <a:bodyPr wrap="none" rtlCol="0">
            <a:spAutoFit/>
          </a:bodyPr>
          <a:lstStyle/>
          <a:p>
            <a:r>
              <a:rPr lang="en-US" dirty="0" smtClean="0"/>
              <a:t>P</a:t>
            </a:r>
            <a:r>
              <a:rPr lang="en-US" baseline="-25000" dirty="0" smtClean="0"/>
              <a:t>HC</a:t>
            </a:r>
            <a:endParaRPr lang="en-US" dirty="0"/>
          </a:p>
        </p:txBody>
      </p:sp>
      <p:pic>
        <p:nvPicPr>
          <p:cNvPr id="7" name="Picture 6"/>
          <p:cNvPicPr>
            <a:picLocks noChangeAspect="1"/>
          </p:cNvPicPr>
          <p:nvPr/>
        </p:nvPicPr>
        <p:blipFill>
          <a:blip r:embed="rId3"/>
          <a:stretch>
            <a:fillRect/>
          </a:stretch>
        </p:blipFill>
        <p:spPr>
          <a:xfrm>
            <a:off x="1703825" y="3620544"/>
            <a:ext cx="6381750" cy="685800"/>
          </a:xfrm>
          <a:prstGeom prst="rect">
            <a:avLst/>
          </a:prstGeom>
        </p:spPr>
      </p:pic>
      <p:sp>
        <p:nvSpPr>
          <p:cNvPr id="8" name="TextBox 7"/>
          <p:cNvSpPr txBox="1"/>
          <p:nvPr/>
        </p:nvSpPr>
        <p:spPr>
          <a:xfrm>
            <a:off x="3019523" y="4468091"/>
            <a:ext cx="1427786" cy="523220"/>
          </a:xfrm>
          <a:prstGeom prst="rect">
            <a:avLst/>
          </a:prstGeom>
          <a:noFill/>
        </p:spPr>
        <p:txBody>
          <a:bodyPr wrap="square" rtlCol="0">
            <a:spAutoFit/>
          </a:bodyPr>
          <a:lstStyle/>
          <a:p>
            <a:pPr algn="r"/>
            <a:r>
              <a:rPr lang="ar-IQ" dirty="0"/>
              <a:t>التوصيل الحراري </a:t>
            </a:r>
            <a:r>
              <a:rPr lang="ar-IQ" dirty="0" smtClean="0"/>
              <a:t>للقضيب</a:t>
            </a:r>
            <a:endParaRPr lang="en-US" dirty="0"/>
          </a:p>
        </p:txBody>
      </p:sp>
      <p:sp>
        <p:nvSpPr>
          <p:cNvPr id="9" name="Down Arrow 8"/>
          <p:cNvSpPr/>
          <p:nvPr/>
        </p:nvSpPr>
        <p:spPr>
          <a:xfrm>
            <a:off x="3653727" y="4066309"/>
            <a:ext cx="12545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3289" y="4273429"/>
            <a:ext cx="3041072" cy="738664"/>
          </a:xfrm>
          <a:prstGeom prst="rect">
            <a:avLst/>
          </a:prstGeom>
          <a:noFill/>
        </p:spPr>
        <p:txBody>
          <a:bodyPr wrap="square" rtlCol="0">
            <a:spAutoFit/>
          </a:bodyPr>
          <a:lstStyle/>
          <a:p>
            <a:pPr algn="r"/>
            <a:r>
              <a:rPr lang="ar-IQ"/>
              <a:t>يُستخدم لأن التوصيل الحراري يُشار إليه أحيانًا باسم تأثير فورييه تكريمًا لمساهمات جان بابتيست جوزيف فورييه البارزة في دراسة انتشار الحرارة.</a:t>
            </a:r>
            <a:endParaRPr lang="en-US" dirty="0"/>
          </a:p>
        </p:txBody>
      </p:sp>
      <p:sp>
        <p:nvSpPr>
          <p:cNvPr id="11" name="Down Arrow 10"/>
          <p:cNvSpPr/>
          <p:nvPr/>
        </p:nvSpPr>
        <p:spPr>
          <a:xfrm rot="12339258">
            <a:off x="2130047" y="4074042"/>
            <a:ext cx="58256" cy="252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2339258">
            <a:off x="3064639" y="4075279"/>
            <a:ext cx="67712" cy="223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62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en"/>
              <a:t>قانون حفظ الطاقة</a:t>
            </a:r>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23850" algn="r" rtl="1">
              <a:spcBef>
                <a:spcPts val="1200"/>
              </a:spcBef>
              <a:spcAft>
                <a:spcPts val="0"/>
              </a:spcAft>
              <a:buClr>
                <a:schemeClr val="dk1"/>
              </a:buClr>
              <a:buSzPts val="1500"/>
              <a:buChar char="●"/>
            </a:pPr>
            <a:r>
              <a:rPr lang="en" sz="1500">
                <a:solidFill>
                  <a:schemeClr val="dk1"/>
                </a:solidFill>
              </a:rPr>
              <a:t>الطاقة لا تُستهلك بل تُستعمل (Utilized).</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ما يحدث هو </a:t>
            </a:r>
            <a:r>
              <a:rPr lang="en" sz="1500" b="1">
                <a:solidFill>
                  <a:schemeClr val="dk1"/>
                </a:solidFill>
              </a:rPr>
              <a:t>تدهور الطاقة</a:t>
            </a:r>
            <a:r>
              <a:rPr lang="en" sz="1500">
                <a:solidFill>
                  <a:schemeClr val="dk1"/>
                </a:solidFill>
              </a:rPr>
              <a:t> وتحويلها إلى حرارة تتبدد في النهاية إلى الفضاء.</a:t>
            </a:r>
            <a:br>
              <a:rPr lang="en" sz="1500">
                <a:solidFill>
                  <a:schemeClr val="dk1"/>
                </a:solidFill>
              </a:rPr>
            </a:br>
            <a:endParaRPr sz="1500">
              <a:solidFill>
                <a:schemeClr val="dk1"/>
              </a:solidFill>
            </a:endParaRPr>
          </a:p>
          <a:p>
            <a:pPr marL="457200" lvl="0" indent="-323850" algn="r" rtl="1">
              <a:spcBef>
                <a:spcPts val="0"/>
              </a:spcBef>
              <a:spcAft>
                <a:spcPts val="0"/>
              </a:spcAft>
              <a:buClr>
                <a:schemeClr val="dk1"/>
              </a:buClr>
              <a:buSzPts val="1500"/>
              <a:buChar char="●"/>
            </a:pPr>
            <a:r>
              <a:rPr lang="en" sz="1500">
                <a:solidFill>
                  <a:schemeClr val="dk1"/>
                </a:solidFill>
              </a:rPr>
              <a:t>الفرق بين "الاستهلاك" و"الاستعمال":</a:t>
            </a:r>
            <a:br>
              <a:rPr lang="en" sz="1500">
                <a:solidFill>
                  <a:schemeClr val="dk1"/>
                </a:solidFill>
              </a:rPr>
            </a:br>
            <a:endParaRPr sz="1500">
              <a:solidFill>
                <a:schemeClr val="dk1"/>
              </a:solidFill>
            </a:endParaRPr>
          </a:p>
          <a:p>
            <a:pPr marL="914400" lvl="1" indent="-323850" algn="r" rtl="1">
              <a:spcBef>
                <a:spcPts val="0"/>
              </a:spcBef>
              <a:spcAft>
                <a:spcPts val="0"/>
              </a:spcAft>
              <a:buClr>
                <a:schemeClr val="dk1"/>
              </a:buClr>
              <a:buSzPts val="1500"/>
              <a:buChar char="○"/>
            </a:pPr>
            <a:r>
              <a:rPr lang="en" sz="1500">
                <a:solidFill>
                  <a:schemeClr val="dk1"/>
                </a:solidFill>
              </a:rPr>
              <a:t>النفط يُستهلك كوقود لأنه يتحول إلى ماء وغازات.</a:t>
            </a:r>
            <a:br>
              <a:rPr lang="en" sz="1500">
                <a:solidFill>
                  <a:schemeClr val="dk1"/>
                </a:solidFill>
              </a:rPr>
            </a:br>
            <a:endParaRPr sz="1500">
              <a:solidFill>
                <a:schemeClr val="dk1"/>
              </a:solidFill>
            </a:endParaRPr>
          </a:p>
          <a:p>
            <a:pPr marL="914400" lvl="1" indent="-323850" algn="r" rtl="1">
              <a:spcBef>
                <a:spcPts val="0"/>
              </a:spcBef>
              <a:spcAft>
                <a:spcPts val="0"/>
              </a:spcAft>
              <a:buClr>
                <a:schemeClr val="dk1"/>
              </a:buClr>
              <a:buSzPts val="1500"/>
              <a:buChar char="○"/>
            </a:pPr>
            <a:r>
              <a:rPr lang="en" sz="1500">
                <a:solidFill>
                  <a:schemeClr val="dk1"/>
                </a:solidFill>
              </a:rPr>
              <a:t>لكن </a:t>
            </a:r>
            <a:r>
              <a:rPr lang="en" sz="1500" b="1">
                <a:solidFill>
                  <a:schemeClr val="dk1"/>
                </a:solidFill>
              </a:rPr>
              <a:t>الطاقة نفسها محفوظة</a:t>
            </a:r>
            <a:r>
              <a:rPr lang="en" sz="1500">
                <a:solidFill>
                  <a:schemeClr val="dk1"/>
                </a:solidFill>
              </a:rPr>
              <a:t>، لا تختفي بل تتحول إلى أشكال أخرى مع زيادة الإنتروبيا.</a:t>
            </a:r>
            <a:br>
              <a:rPr lang="en" sz="1500">
                <a:solidFill>
                  <a:schemeClr val="dk1"/>
                </a:solidFill>
              </a:rPr>
            </a:br>
            <a:endParaRPr sz="1500">
              <a:solidFill>
                <a:schemeClr val="dk1"/>
              </a:solidFill>
            </a:endParaRPr>
          </a:p>
          <a:p>
            <a:pPr marL="0" lvl="0" indent="0" algn="r" rtl="1">
              <a:spcBef>
                <a:spcPts val="1200"/>
              </a:spcBef>
              <a:spcAft>
                <a:spcPts val="1200"/>
              </a:spcAft>
              <a:buNone/>
            </a:pPr>
            <a:endParaRPr sz="1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0370" y="76200"/>
            <a:ext cx="7475551" cy="3052267"/>
          </a:xfrm>
          <a:prstGeom prst="rect">
            <a:avLst/>
          </a:prstGeom>
        </p:spPr>
      </p:pic>
      <p:sp>
        <p:nvSpPr>
          <p:cNvPr id="3" name="TextBox 2"/>
          <p:cNvSpPr txBox="1"/>
          <p:nvPr/>
        </p:nvSpPr>
        <p:spPr>
          <a:xfrm>
            <a:off x="431798" y="3086881"/>
            <a:ext cx="8581260" cy="1384995"/>
          </a:xfrm>
          <a:prstGeom prst="rect">
            <a:avLst/>
          </a:prstGeom>
          <a:noFill/>
        </p:spPr>
        <p:txBody>
          <a:bodyPr wrap="none" rtlCol="0">
            <a:spAutoFit/>
          </a:bodyPr>
          <a:lstStyle/>
          <a:p>
            <a:r>
              <a:rPr lang="ar-IQ" dirty="0"/>
              <a:t>من ناحية أخرى، إذا كان الشريط عند درجة حرارة موحدة ولكن تم تسخينه (بواسطة تيار) إلى درجة حرارة أعلى من درجة حرارة الجسمين </a:t>
            </a:r>
            <a:endParaRPr lang="en-US" dirty="0" smtClean="0"/>
          </a:p>
          <a:p>
            <a:pPr algn="r"/>
            <a:r>
              <a:rPr lang="ar-IQ" dirty="0" smtClean="0"/>
              <a:t>الملامسين </a:t>
            </a:r>
            <a:r>
              <a:rPr lang="ar-IQ" dirty="0"/>
              <a:t>للوجهين النهائيين، فيجب أن تتدفق الحرارة </a:t>
            </a:r>
            <a:r>
              <a:rPr lang="ar-IQ" dirty="0" smtClean="0"/>
              <a:t>للخارج</a:t>
            </a:r>
            <a:endParaRPr lang="en-US" dirty="0" smtClean="0"/>
          </a:p>
          <a:p>
            <a:pPr algn="r"/>
            <a:r>
              <a:rPr lang="ar-IQ" dirty="0" smtClean="0"/>
              <a:t>الطاقة الحرارية المولدة بواسطة التيار هي ، </a:t>
            </a:r>
            <a:endParaRPr lang="en-US" dirty="0" smtClean="0"/>
          </a:p>
          <a:p>
            <a:pPr algn="r"/>
            <a:r>
              <a:rPr lang="en-US" dirty="0" smtClean="0"/>
              <a:t>I</a:t>
            </a:r>
            <a:r>
              <a:rPr lang="en-US" baseline="30000" dirty="0" smtClean="0"/>
              <a:t>2</a:t>
            </a:r>
            <a:r>
              <a:rPr lang="en-US" dirty="0" smtClean="0"/>
              <a:t>R</a:t>
            </a:r>
          </a:p>
          <a:p>
            <a:pPr algn="r"/>
            <a:r>
              <a:rPr lang="en-US" dirty="0" smtClean="0"/>
              <a:t> </a:t>
            </a:r>
            <a:r>
              <a:rPr lang="ar-IQ" dirty="0" smtClean="0"/>
              <a:t>  هي مقاومةالقضيب</a:t>
            </a:r>
            <a:r>
              <a:rPr lang="en-US" dirty="0" smtClean="0"/>
              <a:t>R</a:t>
            </a:r>
            <a:endParaRPr lang="ar-IQ" dirty="0" smtClean="0"/>
          </a:p>
          <a:p>
            <a:pPr algn="r"/>
            <a:r>
              <a:rPr lang="ar-IQ" dirty="0"/>
              <a:t>نصف هذه الحرارة المتولدة سوف يتدفق من أحد الطرفين، والنصف الآخر من الطرف الآخر.</a:t>
            </a:r>
            <a:endParaRPr lang="en-US" dirty="0"/>
          </a:p>
        </p:txBody>
      </p:sp>
      <p:sp>
        <p:nvSpPr>
          <p:cNvPr id="6" name="TextBox 5"/>
          <p:cNvSpPr txBox="1"/>
          <p:nvPr/>
        </p:nvSpPr>
        <p:spPr>
          <a:xfrm>
            <a:off x="256309" y="318655"/>
            <a:ext cx="1704109" cy="738664"/>
          </a:xfrm>
          <a:prstGeom prst="rect">
            <a:avLst/>
          </a:prstGeom>
          <a:noFill/>
        </p:spPr>
        <p:txBody>
          <a:bodyPr wrap="square" rtlCol="0">
            <a:spAutoFit/>
          </a:bodyPr>
          <a:lstStyle/>
          <a:p>
            <a:pPr algn="r"/>
            <a:r>
              <a:rPr lang="ar-IQ" dirty="0"/>
              <a:t>لاحظ أن اتجاهات الأسهم للحرارة تختلف في </a:t>
            </a:r>
            <a:r>
              <a:rPr lang="ar-IQ" dirty="0" smtClean="0"/>
              <a:t>الشكلين ادناه</a:t>
            </a:r>
            <a:endParaRPr lang="en-US" dirty="0"/>
          </a:p>
        </p:txBody>
      </p:sp>
      <p:sp>
        <p:nvSpPr>
          <p:cNvPr id="7" name="Down Arrow 6"/>
          <p:cNvSpPr/>
          <p:nvPr/>
        </p:nvSpPr>
        <p:spPr>
          <a:xfrm rot="19591263">
            <a:off x="1032164" y="1191491"/>
            <a:ext cx="263236" cy="5126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8" name="Picture 7"/>
          <p:cNvPicPr>
            <a:picLocks noChangeAspect="1"/>
          </p:cNvPicPr>
          <p:nvPr/>
        </p:nvPicPr>
        <p:blipFill>
          <a:blip r:embed="rId4"/>
          <a:stretch>
            <a:fillRect/>
          </a:stretch>
        </p:blipFill>
        <p:spPr>
          <a:xfrm>
            <a:off x="4707509" y="941788"/>
            <a:ext cx="420660" cy="506012"/>
          </a:xfrm>
          <a:prstGeom prst="rect">
            <a:avLst/>
          </a:prstGeom>
        </p:spPr>
      </p:pic>
    </p:spTree>
    <p:extLst>
      <p:ext uri="{BB962C8B-B14F-4D97-AF65-F5344CB8AC3E}">
        <p14:creationId xmlns:p14="http://schemas.microsoft.com/office/powerpoint/2010/main" val="2921508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22620" y="444782"/>
            <a:ext cx="4712616" cy="402371"/>
          </a:xfrm>
          <a:prstGeom prst="rect">
            <a:avLst/>
          </a:prstGeom>
        </p:spPr>
      </p:pic>
      <p:pic>
        <p:nvPicPr>
          <p:cNvPr id="3" name="Picture 2"/>
          <p:cNvPicPr>
            <a:picLocks noChangeAspect="1"/>
          </p:cNvPicPr>
          <p:nvPr/>
        </p:nvPicPr>
        <p:blipFill>
          <a:blip r:embed="rId3"/>
          <a:stretch>
            <a:fillRect/>
          </a:stretch>
        </p:blipFill>
        <p:spPr>
          <a:xfrm>
            <a:off x="2222620" y="1061016"/>
            <a:ext cx="2042337" cy="804742"/>
          </a:xfrm>
          <a:prstGeom prst="rect">
            <a:avLst/>
          </a:prstGeom>
        </p:spPr>
      </p:pic>
      <p:sp>
        <p:nvSpPr>
          <p:cNvPr id="4" name="Down Arrow 3"/>
          <p:cNvSpPr/>
          <p:nvPr/>
        </p:nvSpPr>
        <p:spPr>
          <a:xfrm rot="11297349" flipH="1">
            <a:off x="3297152" y="842618"/>
            <a:ext cx="46843" cy="221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2638688" y="840398"/>
            <a:ext cx="115834" cy="262151"/>
          </a:xfrm>
          <a:prstGeom prst="rect">
            <a:avLst/>
          </a:prstGeom>
        </p:spPr>
      </p:pic>
      <p:sp>
        <p:nvSpPr>
          <p:cNvPr id="6" name="TextBox 5"/>
          <p:cNvSpPr txBox="1"/>
          <p:nvPr/>
        </p:nvSpPr>
        <p:spPr>
          <a:xfrm>
            <a:off x="1379626" y="2124326"/>
            <a:ext cx="6788727" cy="307777"/>
          </a:xfrm>
          <a:prstGeom prst="rect">
            <a:avLst/>
          </a:prstGeom>
          <a:noFill/>
        </p:spPr>
        <p:txBody>
          <a:bodyPr wrap="square" rtlCol="0">
            <a:spAutoFit/>
          </a:bodyPr>
          <a:lstStyle/>
          <a:p>
            <a:pPr algn="r"/>
            <a:r>
              <a:rPr lang="ar-IQ" dirty="0"/>
              <a:t>إذا تعرض </a:t>
            </a:r>
            <a:r>
              <a:rPr lang="ar-IQ" dirty="0" smtClean="0"/>
              <a:t>القضيب </a:t>
            </a:r>
            <a:r>
              <a:rPr lang="ar-IQ" dirty="0"/>
              <a:t>لفرق في درجة الحرارة وتيار في نفس الوقت، فإن تأثير فورييه وتأثير جول يكونان متراكبين:</a:t>
            </a:r>
            <a:endParaRPr lang="en-US" dirty="0"/>
          </a:p>
        </p:txBody>
      </p:sp>
      <p:pic>
        <p:nvPicPr>
          <p:cNvPr id="7" name="Picture 6"/>
          <p:cNvPicPr>
            <a:picLocks noChangeAspect="1"/>
          </p:cNvPicPr>
          <p:nvPr/>
        </p:nvPicPr>
        <p:blipFill>
          <a:blip r:embed="rId5"/>
          <a:stretch>
            <a:fillRect/>
          </a:stretch>
        </p:blipFill>
        <p:spPr>
          <a:xfrm>
            <a:off x="989502" y="2629159"/>
            <a:ext cx="7178851" cy="911800"/>
          </a:xfrm>
          <a:prstGeom prst="rect">
            <a:avLst/>
          </a:prstGeom>
        </p:spPr>
      </p:pic>
      <p:sp>
        <p:nvSpPr>
          <p:cNvPr id="8" name="TextBox 7"/>
          <p:cNvSpPr txBox="1"/>
          <p:nvPr/>
        </p:nvSpPr>
        <p:spPr>
          <a:xfrm>
            <a:off x="213446" y="3935071"/>
            <a:ext cx="8980344" cy="307777"/>
          </a:xfrm>
          <a:prstGeom prst="rect">
            <a:avLst/>
          </a:prstGeom>
          <a:noFill/>
        </p:spPr>
        <p:txBody>
          <a:bodyPr wrap="none" rtlCol="0">
            <a:spAutoFit/>
          </a:bodyPr>
          <a:lstStyle/>
          <a:p>
            <a:r>
              <a:rPr lang="ar-IQ" dirty="0"/>
              <a:t>استخدمنا هنا اتجاهات تدفق الطاقة الحرارية الموضحة في الملحق. ومع ذلك، في بنية أكثر تعقيدًا، قد ينحرف تدفق الطاقة الحرارية بشكل مفاجئ عن المتوقع.</a:t>
            </a:r>
            <a:endParaRPr lang="en-US" dirty="0"/>
          </a:p>
        </p:txBody>
      </p:sp>
    </p:spTree>
    <p:extLst>
      <p:ext uri="{BB962C8B-B14F-4D97-AF65-F5344CB8AC3E}">
        <p14:creationId xmlns:p14="http://schemas.microsoft.com/office/powerpoint/2010/main" val="3391507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77915" y="0"/>
            <a:ext cx="6358679" cy="2871465"/>
          </a:xfrm>
          <a:prstGeom prst="rect">
            <a:avLst/>
          </a:prstGeom>
        </p:spPr>
      </p:pic>
      <p:sp>
        <p:nvSpPr>
          <p:cNvPr id="3" name="TextBox 2"/>
          <p:cNvSpPr txBox="1"/>
          <p:nvPr/>
        </p:nvSpPr>
        <p:spPr>
          <a:xfrm>
            <a:off x="76200" y="3082636"/>
            <a:ext cx="8465127" cy="1815882"/>
          </a:xfrm>
          <a:prstGeom prst="rect">
            <a:avLst/>
          </a:prstGeom>
          <a:noFill/>
        </p:spPr>
        <p:txBody>
          <a:bodyPr wrap="square" rtlCol="0">
            <a:spAutoFit/>
          </a:bodyPr>
          <a:lstStyle/>
          <a:p>
            <a:pPr algn="r"/>
            <a:r>
              <a:rPr lang="ar-IQ" dirty="0"/>
              <a:t>لنفترض أن لدينا ترموكبلًا يتكون من مادتين مختلفتين (موصلات أو أشباه موصلات) متصلتين معًا من أحد طرفيه. يمكن أن تتلامس </a:t>
            </a:r>
            <a:r>
              <a:rPr lang="ar-IQ" dirty="0" smtClean="0"/>
              <a:t>المادتين </a:t>
            </a:r>
            <a:r>
              <a:rPr lang="ar-IQ" dirty="0"/>
              <a:t>مع بعضها البعض بشكل مباشر أو يمكن ربطها بشريط معدني كما هو </a:t>
            </a:r>
            <a:r>
              <a:rPr lang="ar-IQ" dirty="0" smtClean="0"/>
              <a:t>موضح في الشكل اعلاه على جهة اليسار.</a:t>
            </a:r>
            <a:endParaRPr lang="en-US" dirty="0" smtClean="0"/>
          </a:p>
          <a:p>
            <a:pPr algn="r"/>
            <a:r>
              <a:rPr lang="ar-IQ" dirty="0"/>
              <a:t>طالما أن هذا الشريط المعدني عند درجة حرارة موحدة، فإنه لا يؤثر على أداء الثرموكبل (بشرط أن يكون للشريط مقاومة كهربائية </a:t>
            </a:r>
            <a:r>
              <a:rPr lang="ar-IQ" dirty="0" smtClean="0"/>
              <a:t>مهمله وموصلية </a:t>
            </a:r>
            <a:r>
              <a:rPr lang="ar-IQ" dirty="0"/>
              <a:t>حرارية لا نهائية بشكل أساسي</a:t>
            </a:r>
            <a:r>
              <a:rPr lang="ar-IQ" dirty="0" smtClean="0"/>
              <a:t>).</a:t>
            </a:r>
          </a:p>
          <a:p>
            <a:pPr algn="r"/>
            <a:r>
              <a:rPr lang="ar-IQ" dirty="0" smtClean="0"/>
              <a:t>ويتم </a:t>
            </a:r>
            <a:r>
              <a:rPr lang="ar-IQ" dirty="0"/>
              <a:t>توصيل الأطراف الحرة للأذرع بمصدر </a:t>
            </a:r>
            <a:r>
              <a:rPr lang="ar-IQ" dirty="0" smtClean="0"/>
              <a:t>التياركما موضحقي الشكل على جهة اليمين.</a:t>
            </a:r>
            <a:endParaRPr lang="en-US" dirty="0" smtClean="0"/>
          </a:p>
          <a:p>
            <a:pPr algn="r"/>
            <a:r>
              <a:rPr lang="ar-IQ" dirty="0"/>
              <a:t>مرة أخرى، إذا كانت الأسلاك المتصلة عند درجة حرارة موحدة، فإنها </a:t>
            </a:r>
            <a:r>
              <a:rPr lang="ar-IQ" dirty="0" smtClean="0"/>
              <a:t>ليس لها أي </a:t>
            </a:r>
            <a:r>
              <a:rPr lang="ar-IQ" dirty="0"/>
              <a:t>تأثير</a:t>
            </a:r>
            <a:r>
              <a:rPr lang="ar-IQ" dirty="0" smtClean="0"/>
              <a:t>.</a:t>
            </a:r>
            <a:endParaRPr lang="en-US" dirty="0" smtClean="0"/>
          </a:p>
          <a:p>
            <a:pPr algn="r"/>
            <a:r>
              <a:rPr lang="ar-IQ" dirty="0" smtClean="0"/>
              <a:t> </a:t>
            </a:r>
            <a:r>
              <a:rPr lang="ar-IQ" dirty="0"/>
              <a:t>كتلتان، حافظتا على درجة حرارة موحدة، متصلتان حراريًا بالوصلة وبالطرفين الحرين على التوالي. هاتان الكتلتان معزولتان كهربائيًا عن المزدوج الحراري.</a:t>
            </a:r>
            <a:endParaRPr lang="en-US" dirty="0"/>
          </a:p>
        </p:txBody>
      </p:sp>
    </p:spTree>
    <p:extLst>
      <p:ext uri="{BB962C8B-B14F-4D97-AF65-F5344CB8AC3E}">
        <p14:creationId xmlns:p14="http://schemas.microsoft.com/office/powerpoint/2010/main" val="3504868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782" y="120528"/>
            <a:ext cx="7959437" cy="1384995"/>
          </a:xfrm>
          <a:prstGeom prst="rect">
            <a:avLst/>
          </a:prstGeom>
          <a:noFill/>
        </p:spPr>
        <p:txBody>
          <a:bodyPr wrap="square" rtlCol="0">
            <a:spAutoFit/>
          </a:bodyPr>
          <a:lstStyle/>
          <a:p>
            <a:pPr algn="r"/>
            <a:r>
              <a:rPr lang="ar-IQ" dirty="0"/>
              <a:t>الكتلة التي تلامس الوصلة هي مصدر الحرارة وتكون عند درجة الحرارة              الكتلة الأخرى هي المشتت الحراري وهي </a:t>
            </a:r>
            <a:r>
              <a:rPr lang="ar-IQ" dirty="0" smtClean="0"/>
              <a:t>في</a:t>
            </a:r>
            <a:endParaRPr lang="en-US" dirty="0" smtClean="0"/>
          </a:p>
          <a:p>
            <a:pPr algn="r"/>
            <a:r>
              <a:rPr lang="ar-IQ" dirty="0"/>
              <a:t>يتم قياس معدل تدفق الحرارة </a:t>
            </a:r>
            <a:r>
              <a:rPr lang="ar-IQ" dirty="0" smtClean="0"/>
              <a:t>         من المصدر </a:t>
            </a:r>
            <a:r>
              <a:rPr lang="ar-IQ" dirty="0"/>
              <a:t>إلى الحوض كما هو موضح في المربع الموجود في نهاية هذا القسم الفرعي</a:t>
            </a:r>
            <a:r>
              <a:rPr lang="ar-IQ" dirty="0" smtClean="0"/>
              <a:t>.</a:t>
            </a:r>
            <a:endParaRPr lang="en-US" dirty="0" smtClean="0"/>
          </a:p>
          <a:p>
            <a:pPr algn="r"/>
            <a:r>
              <a:rPr lang="ar-IQ" dirty="0"/>
              <a:t>افترض أن الثرموكبل معزول بعناية بحيث يمكنه تبادل الحرارة فقط مع المصدر </a:t>
            </a:r>
            <a:r>
              <a:rPr lang="ar-IQ" dirty="0" smtClean="0"/>
              <a:t>والمشتت.</a:t>
            </a:r>
          </a:p>
          <a:p>
            <a:pPr algn="r"/>
            <a:endParaRPr lang="ar-IQ" dirty="0"/>
          </a:p>
          <a:p>
            <a:pPr algn="r"/>
            <a:r>
              <a:rPr lang="ar-IQ" dirty="0"/>
              <a:t>إذا قمنا </a:t>
            </a:r>
            <a:r>
              <a:rPr lang="ar-IQ" dirty="0" smtClean="0"/>
              <a:t>بالقياس         كدالة                             على </a:t>
            </a:r>
            <a:r>
              <a:rPr lang="ar-IQ" dirty="0"/>
              <a:t>عدم وجود تيار عبر الثرموكبل، فسنجد أن </a:t>
            </a:r>
            <a:r>
              <a:rPr lang="ar-IQ" dirty="0" smtClean="0"/>
              <a:t>            يتناسب </a:t>
            </a:r>
            <a:r>
              <a:rPr lang="ar-IQ" dirty="0"/>
              <a:t>مع فرق درجة الحرارة (كما في المعادلة 1):</a:t>
            </a:r>
            <a:r>
              <a:rPr lang="en-US" dirty="0" smtClean="0"/>
              <a:t>   </a:t>
            </a:r>
            <a:endParaRPr lang="en-US" dirty="0"/>
          </a:p>
        </p:txBody>
      </p:sp>
      <p:pic>
        <p:nvPicPr>
          <p:cNvPr id="3" name="Picture 2"/>
          <p:cNvPicPr>
            <a:picLocks noChangeAspect="1"/>
          </p:cNvPicPr>
          <p:nvPr/>
        </p:nvPicPr>
        <p:blipFill>
          <a:blip r:embed="rId2"/>
          <a:stretch>
            <a:fillRect/>
          </a:stretch>
        </p:blipFill>
        <p:spPr>
          <a:xfrm>
            <a:off x="4167618" y="120528"/>
            <a:ext cx="323850" cy="285750"/>
          </a:xfrm>
          <a:prstGeom prst="rect">
            <a:avLst/>
          </a:prstGeom>
        </p:spPr>
      </p:pic>
      <p:pic>
        <p:nvPicPr>
          <p:cNvPr id="4" name="Picture 3"/>
          <p:cNvPicPr>
            <a:picLocks noChangeAspect="1"/>
          </p:cNvPicPr>
          <p:nvPr/>
        </p:nvPicPr>
        <p:blipFill>
          <a:blip r:embed="rId3"/>
          <a:stretch>
            <a:fillRect/>
          </a:stretch>
        </p:blipFill>
        <p:spPr>
          <a:xfrm>
            <a:off x="1047878" y="122693"/>
            <a:ext cx="333375" cy="295275"/>
          </a:xfrm>
          <a:prstGeom prst="rect">
            <a:avLst/>
          </a:prstGeom>
        </p:spPr>
      </p:pic>
      <p:pic>
        <p:nvPicPr>
          <p:cNvPr id="5" name="Picture 4"/>
          <p:cNvPicPr>
            <a:picLocks noChangeAspect="1"/>
          </p:cNvPicPr>
          <p:nvPr/>
        </p:nvPicPr>
        <p:blipFill>
          <a:blip r:embed="rId4"/>
          <a:stretch>
            <a:fillRect/>
          </a:stretch>
        </p:blipFill>
        <p:spPr>
          <a:xfrm>
            <a:off x="6603856" y="370113"/>
            <a:ext cx="342900" cy="295275"/>
          </a:xfrm>
          <a:prstGeom prst="rect">
            <a:avLst/>
          </a:prstGeom>
        </p:spPr>
      </p:pic>
      <p:pic>
        <p:nvPicPr>
          <p:cNvPr id="6" name="Picture 5"/>
          <p:cNvPicPr>
            <a:picLocks noChangeAspect="1"/>
          </p:cNvPicPr>
          <p:nvPr/>
        </p:nvPicPr>
        <p:blipFill>
          <a:blip r:embed="rId4"/>
          <a:stretch>
            <a:fillRect/>
          </a:stretch>
        </p:blipFill>
        <p:spPr>
          <a:xfrm>
            <a:off x="7493577" y="961377"/>
            <a:ext cx="268432" cy="295275"/>
          </a:xfrm>
          <a:prstGeom prst="rect">
            <a:avLst/>
          </a:prstGeom>
        </p:spPr>
      </p:pic>
      <p:pic>
        <p:nvPicPr>
          <p:cNvPr id="7" name="Picture 6"/>
          <p:cNvPicPr>
            <a:picLocks noChangeAspect="1"/>
          </p:cNvPicPr>
          <p:nvPr/>
        </p:nvPicPr>
        <p:blipFill>
          <a:blip r:embed="rId5"/>
          <a:stretch>
            <a:fillRect/>
          </a:stretch>
        </p:blipFill>
        <p:spPr>
          <a:xfrm>
            <a:off x="5984731" y="932801"/>
            <a:ext cx="962025" cy="352425"/>
          </a:xfrm>
          <a:prstGeom prst="rect">
            <a:avLst/>
          </a:prstGeom>
        </p:spPr>
      </p:pic>
      <p:pic>
        <p:nvPicPr>
          <p:cNvPr id="8" name="Picture 7"/>
          <p:cNvPicPr>
            <a:picLocks noChangeAspect="1"/>
          </p:cNvPicPr>
          <p:nvPr/>
        </p:nvPicPr>
        <p:blipFill>
          <a:blip r:embed="rId4"/>
          <a:stretch>
            <a:fillRect/>
          </a:stretch>
        </p:blipFill>
        <p:spPr>
          <a:xfrm>
            <a:off x="2634096" y="961377"/>
            <a:ext cx="342900" cy="295275"/>
          </a:xfrm>
          <a:prstGeom prst="rect">
            <a:avLst/>
          </a:prstGeom>
        </p:spPr>
      </p:pic>
      <p:pic>
        <p:nvPicPr>
          <p:cNvPr id="9" name="Picture 8"/>
          <p:cNvPicPr>
            <a:picLocks noChangeAspect="1"/>
          </p:cNvPicPr>
          <p:nvPr/>
        </p:nvPicPr>
        <p:blipFill>
          <a:blip r:embed="rId6"/>
          <a:stretch>
            <a:fillRect/>
          </a:stretch>
        </p:blipFill>
        <p:spPr>
          <a:xfrm>
            <a:off x="1381253" y="1505523"/>
            <a:ext cx="6275851" cy="3634267"/>
          </a:xfrm>
          <a:prstGeom prst="rect">
            <a:avLst/>
          </a:prstGeom>
        </p:spPr>
      </p:pic>
    </p:spTree>
    <p:extLst>
      <p:ext uri="{BB962C8B-B14F-4D97-AF65-F5344CB8AC3E}">
        <p14:creationId xmlns:p14="http://schemas.microsoft.com/office/powerpoint/2010/main" val="3544656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633" y="110453"/>
            <a:ext cx="6211351" cy="2858267"/>
          </a:xfrm>
          <a:prstGeom prst="rect">
            <a:avLst/>
          </a:prstGeom>
        </p:spPr>
      </p:pic>
      <p:sp>
        <p:nvSpPr>
          <p:cNvPr id="3" name="TextBox 2"/>
          <p:cNvSpPr txBox="1"/>
          <p:nvPr/>
        </p:nvSpPr>
        <p:spPr>
          <a:xfrm>
            <a:off x="256310" y="3221182"/>
            <a:ext cx="8569036" cy="954107"/>
          </a:xfrm>
          <a:prstGeom prst="rect">
            <a:avLst/>
          </a:prstGeom>
          <a:noFill/>
        </p:spPr>
        <p:txBody>
          <a:bodyPr wrap="square" rtlCol="0">
            <a:spAutoFit/>
          </a:bodyPr>
          <a:lstStyle/>
          <a:p>
            <a:pPr algn="r"/>
            <a:r>
              <a:rPr lang="ar-IQ" dirty="0"/>
              <a:t>يظهر الرسم البياني </a:t>
            </a:r>
            <a:r>
              <a:rPr lang="ar-IQ" dirty="0" smtClean="0"/>
              <a:t>المتوقع  ل              مقابل        على </a:t>
            </a:r>
            <a:r>
              <a:rPr lang="ar-IQ" dirty="0"/>
              <a:t>شكل خط منقط في </a:t>
            </a:r>
            <a:r>
              <a:rPr lang="ar-IQ" dirty="0" smtClean="0"/>
              <a:t>الشكل   5.4.</a:t>
            </a:r>
          </a:p>
          <a:p>
            <a:pPr algn="r"/>
            <a:r>
              <a:rPr lang="ar-IQ" dirty="0"/>
              <a:t>اتضح أن التغيير </a:t>
            </a:r>
            <a:r>
              <a:rPr lang="ar-IQ" dirty="0" smtClean="0"/>
              <a:t>في                    مع </a:t>
            </a:r>
            <a:r>
              <a:rPr lang="ar-IQ" dirty="0"/>
              <a:t>تغير           يتم ملاحظته بالفعل ولكنه ليس مستقلاً عن </a:t>
            </a:r>
            <a:r>
              <a:rPr lang="ar-IQ" dirty="0" smtClean="0"/>
              <a:t>علامة</a:t>
            </a:r>
          </a:p>
          <a:p>
            <a:pPr algn="r"/>
            <a:endParaRPr lang="ar-IQ" dirty="0"/>
          </a:p>
          <a:p>
            <a:pPr algn="r"/>
            <a:r>
              <a:rPr lang="ar-IQ" dirty="0"/>
              <a:t>العلاقة المُحددة تجريبيًا بين            </a:t>
            </a:r>
            <a:r>
              <a:rPr lang="ar-IQ" dirty="0" smtClean="0"/>
              <a:t>و           </a:t>
            </a:r>
            <a:r>
              <a:rPr lang="ar-IQ" dirty="0"/>
              <a:t>مُرسومة، لثرموكبل مُعين، كخط </a:t>
            </a:r>
            <a:r>
              <a:rPr lang="ar-IQ" dirty="0" smtClean="0"/>
              <a:t>متصل</a:t>
            </a:r>
            <a:r>
              <a:rPr lang="ar-IQ" dirty="0"/>
              <a:t>. يتناسب الانحدار من الدرجة الثانية مع البيانات بشكل جيد:</a:t>
            </a:r>
            <a:r>
              <a:rPr lang="en-US" dirty="0" smtClean="0"/>
              <a:t>  </a:t>
            </a:r>
            <a:endParaRPr lang="en-US" dirty="0"/>
          </a:p>
        </p:txBody>
      </p:sp>
      <p:pic>
        <p:nvPicPr>
          <p:cNvPr id="5" name="Picture 4"/>
          <p:cNvPicPr>
            <a:picLocks noChangeAspect="1"/>
          </p:cNvPicPr>
          <p:nvPr/>
        </p:nvPicPr>
        <p:blipFill>
          <a:blip r:embed="rId3"/>
          <a:stretch>
            <a:fillRect/>
          </a:stretch>
        </p:blipFill>
        <p:spPr>
          <a:xfrm>
            <a:off x="6479479" y="3236326"/>
            <a:ext cx="341406" cy="292633"/>
          </a:xfrm>
          <a:prstGeom prst="rect">
            <a:avLst/>
          </a:prstGeom>
        </p:spPr>
      </p:pic>
      <p:pic>
        <p:nvPicPr>
          <p:cNvPr id="6" name="Picture 5"/>
          <p:cNvPicPr>
            <a:picLocks noChangeAspect="1"/>
          </p:cNvPicPr>
          <p:nvPr/>
        </p:nvPicPr>
        <p:blipFill>
          <a:blip r:embed="rId4"/>
          <a:stretch>
            <a:fillRect/>
          </a:stretch>
        </p:blipFill>
        <p:spPr>
          <a:xfrm>
            <a:off x="5824158" y="3289855"/>
            <a:ext cx="141900" cy="226333"/>
          </a:xfrm>
          <a:prstGeom prst="rect">
            <a:avLst/>
          </a:prstGeom>
        </p:spPr>
      </p:pic>
      <p:pic>
        <p:nvPicPr>
          <p:cNvPr id="7" name="Picture 6"/>
          <p:cNvPicPr>
            <a:picLocks noChangeAspect="1"/>
          </p:cNvPicPr>
          <p:nvPr/>
        </p:nvPicPr>
        <p:blipFill>
          <a:blip r:embed="rId3"/>
          <a:stretch>
            <a:fillRect/>
          </a:stretch>
        </p:blipFill>
        <p:spPr>
          <a:xfrm>
            <a:off x="7023669" y="3451769"/>
            <a:ext cx="341406" cy="292633"/>
          </a:xfrm>
          <a:prstGeom prst="rect">
            <a:avLst/>
          </a:prstGeom>
        </p:spPr>
      </p:pic>
      <p:pic>
        <p:nvPicPr>
          <p:cNvPr id="8" name="Picture 7"/>
          <p:cNvPicPr>
            <a:picLocks noChangeAspect="1"/>
          </p:cNvPicPr>
          <p:nvPr/>
        </p:nvPicPr>
        <p:blipFill>
          <a:blip r:embed="rId5"/>
          <a:stretch>
            <a:fillRect/>
          </a:stretch>
        </p:blipFill>
        <p:spPr>
          <a:xfrm>
            <a:off x="5925860" y="3504983"/>
            <a:ext cx="170141" cy="225572"/>
          </a:xfrm>
          <a:prstGeom prst="rect">
            <a:avLst/>
          </a:prstGeom>
        </p:spPr>
      </p:pic>
      <p:pic>
        <p:nvPicPr>
          <p:cNvPr id="9" name="Picture 8"/>
          <p:cNvPicPr>
            <a:picLocks noChangeAspect="1"/>
          </p:cNvPicPr>
          <p:nvPr/>
        </p:nvPicPr>
        <p:blipFill>
          <a:blip r:embed="rId5"/>
          <a:stretch>
            <a:fillRect/>
          </a:stretch>
        </p:blipFill>
        <p:spPr>
          <a:xfrm>
            <a:off x="2746241" y="3484202"/>
            <a:ext cx="146317" cy="225572"/>
          </a:xfrm>
          <a:prstGeom prst="rect">
            <a:avLst/>
          </a:prstGeom>
        </p:spPr>
      </p:pic>
      <p:pic>
        <p:nvPicPr>
          <p:cNvPr id="10" name="Picture 9"/>
          <p:cNvPicPr>
            <a:picLocks noChangeAspect="1"/>
          </p:cNvPicPr>
          <p:nvPr/>
        </p:nvPicPr>
        <p:blipFill>
          <a:blip r:embed="rId3"/>
          <a:stretch>
            <a:fillRect/>
          </a:stretch>
        </p:blipFill>
        <p:spPr>
          <a:xfrm>
            <a:off x="6820885" y="3921251"/>
            <a:ext cx="341406" cy="292633"/>
          </a:xfrm>
          <a:prstGeom prst="rect">
            <a:avLst/>
          </a:prstGeom>
        </p:spPr>
      </p:pic>
      <p:pic>
        <p:nvPicPr>
          <p:cNvPr id="11" name="Picture 10"/>
          <p:cNvPicPr>
            <a:picLocks noChangeAspect="1"/>
          </p:cNvPicPr>
          <p:nvPr/>
        </p:nvPicPr>
        <p:blipFill>
          <a:blip r:embed="rId4"/>
          <a:stretch>
            <a:fillRect/>
          </a:stretch>
        </p:blipFill>
        <p:spPr>
          <a:xfrm>
            <a:off x="6315999" y="3934092"/>
            <a:ext cx="141900" cy="226333"/>
          </a:xfrm>
          <a:prstGeom prst="rect">
            <a:avLst/>
          </a:prstGeom>
        </p:spPr>
      </p:pic>
      <p:pic>
        <p:nvPicPr>
          <p:cNvPr id="12" name="Picture 11"/>
          <p:cNvPicPr>
            <a:picLocks noChangeAspect="1"/>
          </p:cNvPicPr>
          <p:nvPr/>
        </p:nvPicPr>
        <p:blipFill>
          <a:blip r:embed="rId6"/>
          <a:stretch>
            <a:fillRect/>
          </a:stretch>
        </p:blipFill>
        <p:spPr>
          <a:xfrm>
            <a:off x="2819399" y="4390153"/>
            <a:ext cx="4476301" cy="523800"/>
          </a:xfrm>
          <a:prstGeom prst="rect">
            <a:avLst/>
          </a:prstGeom>
        </p:spPr>
      </p:pic>
    </p:spTree>
    <p:extLst>
      <p:ext uri="{BB962C8B-B14F-4D97-AF65-F5344CB8AC3E}">
        <p14:creationId xmlns:p14="http://schemas.microsoft.com/office/powerpoint/2010/main" val="4028212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36" y="173182"/>
            <a:ext cx="8693728" cy="1600438"/>
          </a:xfrm>
          <a:prstGeom prst="rect">
            <a:avLst/>
          </a:prstGeom>
          <a:noFill/>
        </p:spPr>
        <p:txBody>
          <a:bodyPr wrap="square" rtlCol="0">
            <a:spAutoFit/>
          </a:bodyPr>
          <a:lstStyle/>
          <a:p>
            <a:pPr algn="r"/>
            <a:r>
              <a:rPr lang="ar-IQ" dirty="0"/>
              <a:t>فيما سبق، نتعرف على مصطلح التوصيل الحراري لأنه مستقل عن              </a:t>
            </a:r>
            <a:r>
              <a:rPr lang="ar-IQ" dirty="0" smtClean="0"/>
              <a:t>....       </a:t>
            </a:r>
            <a:r>
              <a:rPr lang="ar-IQ" dirty="0"/>
              <a:t>نحن ندرك أيضًا مصطلح تسخين </a:t>
            </a:r>
            <a:r>
              <a:rPr lang="ar-IQ" dirty="0" smtClean="0"/>
              <a:t>جول</a:t>
            </a:r>
          </a:p>
          <a:p>
            <a:pPr algn="r"/>
            <a:endParaRPr lang="ar-IQ" dirty="0"/>
          </a:p>
          <a:p>
            <a:pPr algn="r"/>
            <a:r>
              <a:rPr lang="ar-IQ" dirty="0"/>
              <a:t>بالإضافة إلى هذين المصطلحين، هناك خطي واحد </a:t>
            </a:r>
            <a:r>
              <a:rPr lang="ar-IQ" dirty="0" smtClean="0"/>
              <a:t>في</a:t>
            </a:r>
          </a:p>
          <a:p>
            <a:pPr algn="r"/>
            <a:endParaRPr lang="ar-IQ" dirty="0"/>
          </a:p>
          <a:p>
            <a:pPr algn="r"/>
            <a:r>
              <a:rPr lang="ar-IQ" dirty="0"/>
              <a:t>وهذا يعني أنه إذا كان التيار في اتجاه واحد، يتم نقل الحرارة من المصدر إلى </a:t>
            </a:r>
            <a:r>
              <a:rPr lang="ar-IQ" dirty="0" smtClean="0"/>
              <a:t>المشتت، </a:t>
            </a:r>
            <a:r>
              <a:rPr lang="ar-IQ" dirty="0"/>
              <a:t>وإذا انعكس، فإن </a:t>
            </a:r>
            <a:r>
              <a:rPr lang="ar-IQ" dirty="0" smtClean="0"/>
              <a:t>نقل الحرارة يكون كذلك</a:t>
            </a:r>
            <a:r>
              <a:rPr lang="ar-IQ" dirty="0"/>
              <a:t>. من الواضح أن الطاقة الحرارية تنتقل عن طريق التيار الكهربائي. يُطلق على هذا النقل العكسي اسم تأثير بيلتييه (جان تشارلز أثاناس بيلتييه</a:t>
            </a:r>
            <a:r>
              <a:rPr lang="ar-IQ" dirty="0" smtClean="0"/>
              <a:t>).</a:t>
            </a:r>
          </a:p>
          <a:p>
            <a:pPr algn="r"/>
            <a:r>
              <a:rPr lang="ar-IQ" dirty="0"/>
              <a:t>من الأدلة التجريبية، تتناسب حرارة بيلتييه المنقولة طرديًا مع التيار. لذا، يمكننا كتابة:</a:t>
            </a:r>
            <a:r>
              <a:rPr lang="en-US" dirty="0" smtClean="0"/>
              <a:t>   </a:t>
            </a:r>
            <a:endParaRPr lang="en-US" dirty="0"/>
          </a:p>
        </p:txBody>
      </p:sp>
      <p:pic>
        <p:nvPicPr>
          <p:cNvPr id="3" name="Picture 2"/>
          <p:cNvPicPr>
            <a:picLocks noChangeAspect="1"/>
          </p:cNvPicPr>
          <p:nvPr/>
        </p:nvPicPr>
        <p:blipFill>
          <a:blip r:embed="rId2"/>
          <a:stretch>
            <a:fillRect/>
          </a:stretch>
        </p:blipFill>
        <p:spPr>
          <a:xfrm>
            <a:off x="4824422" y="214284"/>
            <a:ext cx="146317" cy="225572"/>
          </a:xfrm>
          <a:prstGeom prst="rect">
            <a:avLst/>
          </a:prstGeom>
        </p:spPr>
      </p:pic>
      <p:pic>
        <p:nvPicPr>
          <p:cNvPr id="5" name="Picture 4"/>
          <p:cNvPicPr>
            <a:picLocks noChangeAspect="1"/>
          </p:cNvPicPr>
          <p:nvPr/>
        </p:nvPicPr>
        <p:blipFill>
          <a:blip r:embed="rId3"/>
          <a:stretch>
            <a:fillRect/>
          </a:stretch>
        </p:blipFill>
        <p:spPr>
          <a:xfrm>
            <a:off x="263236" y="193720"/>
            <a:ext cx="1419225" cy="266700"/>
          </a:xfrm>
          <a:prstGeom prst="rect">
            <a:avLst/>
          </a:prstGeom>
        </p:spPr>
      </p:pic>
      <p:pic>
        <p:nvPicPr>
          <p:cNvPr id="6" name="Picture 5"/>
          <p:cNvPicPr>
            <a:picLocks noChangeAspect="1"/>
          </p:cNvPicPr>
          <p:nvPr/>
        </p:nvPicPr>
        <p:blipFill>
          <a:blip r:embed="rId4"/>
          <a:stretch>
            <a:fillRect/>
          </a:stretch>
        </p:blipFill>
        <p:spPr>
          <a:xfrm>
            <a:off x="5461732" y="686274"/>
            <a:ext cx="146317" cy="225572"/>
          </a:xfrm>
          <a:prstGeom prst="rect">
            <a:avLst/>
          </a:prstGeom>
        </p:spPr>
      </p:pic>
      <p:pic>
        <p:nvPicPr>
          <p:cNvPr id="9" name="Picture 8"/>
          <p:cNvPicPr>
            <a:picLocks noChangeAspect="1"/>
          </p:cNvPicPr>
          <p:nvPr/>
        </p:nvPicPr>
        <p:blipFill>
          <a:blip r:embed="rId5"/>
          <a:stretch>
            <a:fillRect/>
          </a:stretch>
        </p:blipFill>
        <p:spPr>
          <a:xfrm>
            <a:off x="1539899" y="1900573"/>
            <a:ext cx="6140401" cy="607867"/>
          </a:xfrm>
          <a:prstGeom prst="rect">
            <a:avLst/>
          </a:prstGeom>
        </p:spPr>
      </p:pic>
      <p:sp>
        <p:nvSpPr>
          <p:cNvPr id="4" name="TextBox 3"/>
          <p:cNvSpPr txBox="1"/>
          <p:nvPr/>
        </p:nvSpPr>
        <p:spPr>
          <a:xfrm>
            <a:off x="762756" y="2635393"/>
            <a:ext cx="7866321" cy="523220"/>
          </a:xfrm>
          <a:prstGeom prst="rect">
            <a:avLst/>
          </a:prstGeom>
          <a:noFill/>
        </p:spPr>
        <p:txBody>
          <a:bodyPr wrap="none" rtlCol="0">
            <a:spAutoFit/>
          </a:bodyPr>
          <a:lstStyle/>
          <a:p>
            <a:pPr algn="r"/>
            <a:r>
              <a:rPr lang="ar-IQ" dirty="0"/>
              <a:t>إذا قمنا بتوصيل فولتميتر ذو </a:t>
            </a:r>
            <a:r>
              <a:rPr lang="ar-IQ" dirty="0" smtClean="0"/>
              <a:t>ممانعه </a:t>
            </a:r>
            <a:r>
              <a:rPr lang="ar-IQ" dirty="0"/>
              <a:t>لا نهائية بالثرموكبل بدلاً من مولد التيار, نلاحظ جهدًا </a:t>
            </a:r>
            <a:r>
              <a:rPr lang="ar-IQ" dirty="0" smtClean="0"/>
              <a:t>مقداره          يعتمد </a:t>
            </a:r>
            <a:r>
              <a:rPr lang="ar-IQ" dirty="0"/>
              <a:t>على فرق درجة الحرارة</a:t>
            </a:r>
            <a:r>
              <a:rPr lang="ar-IQ" dirty="0" smtClean="0"/>
              <a:t>،</a:t>
            </a:r>
            <a:endParaRPr lang="en-US" dirty="0" smtClean="0"/>
          </a:p>
          <a:p>
            <a:pPr algn="r"/>
            <a:endParaRPr lang="en-US" dirty="0"/>
          </a:p>
        </p:txBody>
      </p:sp>
      <p:pic>
        <p:nvPicPr>
          <p:cNvPr id="7" name="Picture 6"/>
          <p:cNvPicPr>
            <a:picLocks noChangeAspect="1"/>
          </p:cNvPicPr>
          <p:nvPr/>
        </p:nvPicPr>
        <p:blipFill>
          <a:blip r:embed="rId6"/>
          <a:stretch>
            <a:fillRect/>
          </a:stretch>
        </p:blipFill>
        <p:spPr>
          <a:xfrm>
            <a:off x="2825028" y="2679598"/>
            <a:ext cx="238125" cy="390525"/>
          </a:xfrm>
          <a:prstGeom prst="rect">
            <a:avLst/>
          </a:prstGeom>
        </p:spPr>
      </p:pic>
      <p:pic>
        <p:nvPicPr>
          <p:cNvPr id="8" name="Picture 7"/>
          <p:cNvPicPr>
            <a:picLocks noChangeAspect="1"/>
          </p:cNvPicPr>
          <p:nvPr/>
        </p:nvPicPr>
        <p:blipFill>
          <a:blip r:embed="rId7"/>
          <a:stretch>
            <a:fillRect/>
          </a:stretch>
        </p:blipFill>
        <p:spPr>
          <a:xfrm>
            <a:off x="3374448" y="3100597"/>
            <a:ext cx="1771650" cy="400050"/>
          </a:xfrm>
          <a:prstGeom prst="rect">
            <a:avLst/>
          </a:prstGeom>
        </p:spPr>
      </p:pic>
      <p:sp>
        <p:nvSpPr>
          <p:cNvPr id="10" name="TextBox 9"/>
          <p:cNvSpPr txBox="1"/>
          <p:nvPr/>
        </p:nvSpPr>
        <p:spPr>
          <a:xfrm>
            <a:off x="381001" y="3623817"/>
            <a:ext cx="8406954" cy="523220"/>
          </a:xfrm>
          <a:prstGeom prst="rect">
            <a:avLst/>
          </a:prstGeom>
          <a:noFill/>
        </p:spPr>
        <p:txBody>
          <a:bodyPr wrap="square" rtlCol="0">
            <a:spAutoFit/>
          </a:bodyPr>
          <a:lstStyle/>
          <a:p>
            <a:pPr algn="r"/>
            <a:r>
              <a:rPr lang="ar-IQ" dirty="0" smtClean="0"/>
              <a:t>ان العلاقه غير خطيه كما موضح </a:t>
            </a:r>
            <a:r>
              <a:rPr lang="ar-IQ" dirty="0"/>
              <a:t>في  الشكل    </a:t>
            </a:r>
            <a:r>
              <a:rPr lang="ar-IQ" dirty="0" smtClean="0"/>
              <a:t>5.5   </a:t>
            </a:r>
            <a:r>
              <a:rPr lang="ar-IQ" dirty="0"/>
              <a:t>الذي يوضح العلاقة بين جهد الدائرة المفتوحة للثرموكبل ودرجة </a:t>
            </a:r>
            <a:r>
              <a:rPr lang="ar-IQ" dirty="0" smtClean="0"/>
              <a:t>الحرارة, وان                في هذه الحاله تكون ثابته عند القيمه  </a:t>
            </a:r>
            <a:endParaRPr lang="en-US" dirty="0"/>
          </a:p>
        </p:txBody>
      </p:sp>
      <p:pic>
        <p:nvPicPr>
          <p:cNvPr id="11" name="Picture 10"/>
          <p:cNvPicPr>
            <a:picLocks noChangeAspect="1"/>
          </p:cNvPicPr>
          <p:nvPr/>
        </p:nvPicPr>
        <p:blipFill>
          <a:blip r:embed="rId8"/>
          <a:stretch>
            <a:fillRect/>
          </a:stretch>
        </p:blipFill>
        <p:spPr>
          <a:xfrm>
            <a:off x="319843" y="3623817"/>
            <a:ext cx="885825" cy="390525"/>
          </a:xfrm>
          <a:prstGeom prst="rect">
            <a:avLst/>
          </a:prstGeom>
        </p:spPr>
      </p:pic>
      <p:pic>
        <p:nvPicPr>
          <p:cNvPr id="12" name="Picture 11"/>
          <p:cNvPicPr>
            <a:picLocks noChangeAspect="1"/>
          </p:cNvPicPr>
          <p:nvPr/>
        </p:nvPicPr>
        <p:blipFill>
          <a:blip r:embed="rId9"/>
          <a:stretch>
            <a:fillRect/>
          </a:stretch>
        </p:blipFill>
        <p:spPr>
          <a:xfrm>
            <a:off x="5770868" y="3921752"/>
            <a:ext cx="761100" cy="245733"/>
          </a:xfrm>
          <a:prstGeom prst="rect">
            <a:avLst/>
          </a:prstGeom>
        </p:spPr>
      </p:pic>
    </p:spTree>
    <p:extLst>
      <p:ext uri="{BB962C8B-B14F-4D97-AF65-F5344CB8AC3E}">
        <p14:creationId xmlns:p14="http://schemas.microsoft.com/office/powerpoint/2010/main" val="3976122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091" y="360218"/>
            <a:ext cx="8160327" cy="523220"/>
          </a:xfrm>
          <a:prstGeom prst="rect">
            <a:avLst/>
          </a:prstGeom>
          <a:noFill/>
        </p:spPr>
        <p:txBody>
          <a:bodyPr wrap="square" rtlCol="0">
            <a:spAutoFit/>
          </a:bodyPr>
          <a:lstStyle/>
          <a:p>
            <a:pPr algn="r"/>
            <a:r>
              <a:rPr lang="ar-IQ" dirty="0" smtClean="0"/>
              <a:t>معامل سيبك        هو ميل           </a:t>
            </a:r>
            <a:r>
              <a:rPr lang="ar-IQ" dirty="0"/>
              <a:t>عكس           </a:t>
            </a:r>
            <a:r>
              <a:rPr lang="ar-IQ" dirty="0" smtClean="0"/>
              <a:t>   يعتمد </a:t>
            </a:r>
            <a:r>
              <a:rPr lang="ar-IQ" dirty="0"/>
              <a:t>إلى حد ما على درجة الحرارة</a:t>
            </a:r>
            <a:r>
              <a:rPr lang="ar-IQ" dirty="0" smtClean="0"/>
              <a:t>:</a:t>
            </a:r>
          </a:p>
          <a:p>
            <a:pPr algn="r"/>
            <a:endParaRPr lang="en-US" dirty="0"/>
          </a:p>
        </p:txBody>
      </p:sp>
      <p:pic>
        <p:nvPicPr>
          <p:cNvPr id="4" name="Picture 3"/>
          <p:cNvPicPr>
            <a:picLocks noChangeAspect="1"/>
          </p:cNvPicPr>
          <p:nvPr/>
        </p:nvPicPr>
        <p:blipFill>
          <a:blip r:embed="rId2"/>
          <a:stretch>
            <a:fillRect/>
          </a:stretch>
        </p:blipFill>
        <p:spPr>
          <a:xfrm>
            <a:off x="7720012" y="360218"/>
            <a:ext cx="257175" cy="285750"/>
          </a:xfrm>
          <a:prstGeom prst="rect">
            <a:avLst/>
          </a:prstGeom>
        </p:spPr>
      </p:pic>
      <p:pic>
        <p:nvPicPr>
          <p:cNvPr id="5" name="Picture 4"/>
          <p:cNvPicPr>
            <a:picLocks noChangeAspect="1"/>
          </p:cNvPicPr>
          <p:nvPr/>
        </p:nvPicPr>
        <p:blipFill>
          <a:blip r:embed="rId3"/>
          <a:stretch>
            <a:fillRect/>
          </a:stretch>
        </p:blipFill>
        <p:spPr>
          <a:xfrm>
            <a:off x="6809509" y="311729"/>
            <a:ext cx="304800" cy="514350"/>
          </a:xfrm>
          <a:prstGeom prst="rect">
            <a:avLst/>
          </a:prstGeom>
        </p:spPr>
      </p:pic>
      <p:pic>
        <p:nvPicPr>
          <p:cNvPr id="6" name="Picture 5"/>
          <p:cNvPicPr>
            <a:picLocks noChangeAspect="1"/>
          </p:cNvPicPr>
          <p:nvPr/>
        </p:nvPicPr>
        <p:blipFill>
          <a:blip r:embed="rId4"/>
          <a:stretch>
            <a:fillRect/>
          </a:stretch>
        </p:blipFill>
        <p:spPr>
          <a:xfrm>
            <a:off x="5885151" y="316058"/>
            <a:ext cx="457200" cy="419100"/>
          </a:xfrm>
          <a:prstGeom prst="rect">
            <a:avLst/>
          </a:prstGeom>
        </p:spPr>
      </p:pic>
      <p:pic>
        <p:nvPicPr>
          <p:cNvPr id="7" name="Picture 6"/>
          <p:cNvPicPr>
            <a:picLocks noChangeAspect="1"/>
          </p:cNvPicPr>
          <p:nvPr/>
        </p:nvPicPr>
        <p:blipFill>
          <a:blip r:embed="rId5"/>
          <a:stretch>
            <a:fillRect/>
          </a:stretch>
        </p:blipFill>
        <p:spPr>
          <a:xfrm>
            <a:off x="2692752" y="927598"/>
            <a:ext cx="4534351" cy="646667"/>
          </a:xfrm>
          <a:prstGeom prst="rect">
            <a:avLst/>
          </a:prstGeom>
        </p:spPr>
      </p:pic>
      <p:sp>
        <p:nvSpPr>
          <p:cNvPr id="8" name="TextBox 7"/>
          <p:cNvSpPr txBox="1"/>
          <p:nvPr/>
        </p:nvSpPr>
        <p:spPr>
          <a:xfrm>
            <a:off x="1260764" y="1644087"/>
            <a:ext cx="7557654" cy="307777"/>
          </a:xfrm>
          <a:prstGeom prst="rect">
            <a:avLst/>
          </a:prstGeom>
          <a:noFill/>
        </p:spPr>
        <p:txBody>
          <a:bodyPr wrap="square" rtlCol="0">
            <a:spAutoFit/>
          </a:bodyPr>
          <a:lstStyle/>
          <a:p>
            <a:pPr algn="r"/>
            <a:r>
              <a:rPr lang="ar-IQ" dirty="0"/>
              <a:t>سنوضح لاحقًا وجود علاقة بين معاملات </a:t>
            </a:r>
            <a:r>
              <a:rPr lang="ar-IQ" dirty="0" smtClean="0"/>
              <a:t>بيلتيير </a:t>
            </a:r>
            <a:r>
              <a:rPr lang="ar-IQ" dirty="0"/>
              <a:t>ومعاملات سيبيك:</a:t>
            </a:r>
            <a:endParaRPr lang="en-US" dirty="0"/>
          </a:p>
        </p:txBody>
      </p:sp>
      <p:pic>
        <p:nvPicPr>
          <p:cNvPr id="9" name="Picture 8"/>
          <p:cNvPicPr>
            <a:picLocks noChangeAspect="1"/>
          </p:cNvPicPr>
          <p:nvPr/>
        </p:nvPicPr>
        <p:blipFill>
          <a:blip r:embed="rId6"/>
          <a:stretch>
            <a:fillRect/>
          </a:stretch>
        </p:blipFill>
        <p:spPr>
          <a:xfrm>
            <a:off x="755174" y="2021686"/>
            <a:ext cx="7024051" cy="672533"/>
          </a:xfrm>
          <a:prstGeom prst="rect">
            <a:avLst/>
          </a:prstGeom>
        </p:spPr>
      </p:pic>
      <p:sp>
        <p:nvSpPr>
          <p:cNvPr id="10" name="TextBox 9"/>
          <p:cNvSpPr txBox="1"/>
          <p:nvPr/>
        </p:nvSpPr>
        <p:spPr>
          <a:xfrm>
            <a:off x="620424" y="2782335"/>
            <a:ext cx="8035637" cy="307777"/>
          </a:xfrm>
          <a:prstGeom prst="rect">
            <a:avLst/>
          </a:prstGeom>
          <a:noFill/>
        </p:spPr>
        <p:txBody>
          <a:bodyPr wrap="square" rtlCol="0">
            <a:spAutoFit/>
          </a:bodyPr>
          <a:lstStyle/>
          <a:p>
            <a:pPr algn="r"/>
            <a:r>
              <a:rPr lang="ar-IQ" dirty="0"/>
              <a:t>جهد الدائرة المفتوحة الذي يطوره الثرموكبل هو</a:t>
            </a:r>
            <a:endParaRPr lang="en-US" dirty="0"/>
          </a:p>
        </p:txBody>
      </p:sp>
      <p:pic>
        <p:nvPicPr>
          <p:cNvPr id="11" name="Picture 10"/>
          <p:cNvPicPr>
            <a:picLocks noChangeAspect="1"/>
          </p:cNvPicPr>
          <p:nvPr/>
        </p:nvPicPr>
        <p:blipFill>
          <a:blip r:embed="rId7"/>
          <a:stretch>
            <a:fillRect/>
          </a:stretch>
        </p:blipFill>
        <p:spPr>
          <a:xfrm>
            <a:off x="411892" y="3178228"/>
            <a:ext cx="7520701" cy="1668400"/>
          </a:xfrm>
          <a:prstGeom prst="rect">
            <a:avLst/>
          </a:prstGeom>
        </p:spPr>
      </p:pic>
    </p:spTree>
    <p:extLst>
      <p:ext uri="{BB962C8B-B14F-4D97-AF65-F5344CB8AC3E}">
        <p14:creationId xmlns:p14="http://schemas.microsoft.com/office/powerpoint/2010/main" val="360693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en"/>
              <a:t>توازن الطاقة الكوكبي</a:t>
            </a:r>
            <a:endParaRPr/>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sz="1300">
                <a:solidFill>
                  <a:schemeClr val="dk1"/>
                </a:solidFill>
              </a:rPr>
              <a:t>درجة حرارة الأرض المستقرة نسبيًا تعكس وجود </a:t>
            </a:r>
            <a:r>
              <a:rPr lang="en" sz="1300" b="1">
                <a:solidFill>
                  <a:schemeClr val="dk1"/>
                </a:solidFill>
              </a:rPr>
              <a:t>توازن شبه كامل</a:t>
            </a:r>
            <a:r>
              <a:rPr lang="en" sz="1300">
                <a:solidFill>
                  <a:schemeClr val="dk1"/>
                </a:solidFill>
              </a:rPr>
              <a:t> بين الطاقة الداخلة والخارجة.</a:t>
            </a:r>
            <a:endParaRPr sz="1300">
              <a:solidFill>
                <a:schemeClr val="dk1"/>
              </a:solidFill>
            </a:endParaRPr>
          </a:p>
          <a:p>
            <a:pPr marL="0" lvl="0" indent="0" algn="r" rtl="1">
              <a:spcBef>
                <a:spcPts val="1200"/>
              </a:spcBef>
              <a:spcAft>
                <a:spcPts val="0"/>
              </a:spcAft>
              <a:buNone/>
            </a:pPr>
            <a:r>
              <a:rPr lang="en" sz="1300" b="1">
                <a:solidFill>
                  <a:schemeClr val="dk1"/>
                </a:solidFill>
              </a:rPr>
              <a:t>الطاقة الداخلة</a:t>
            </a:r>
            <a:r>
              <a:rPr lang="en" sz="1300">
                <a:solidFill>
                  <a:schemeClr val="dk1"/>
                </a:solidFill>
              </a:rPr>
              <a:t>: معظمها من الإشعاع الشمسي الساقط (≈ 173,000 تيراواط)، إضافة إلى:</a:t>
            </a:r>
            <a:endParaRPr sz="1300">
              <a:solidFill>
                <a:schemeClr val="dk1"/>
              </a:solidFill>
            </a:endParaRPr>
          </a:p>
          <a:p>
            <a:pPr marL="457200" lvl="0" indent="-311150" algn="r" rtl="1">
              <a:spcBef>
                <a:spcPts val="1200"/>
              </a:spcBef>
              <a:spcAft>
                <a:spcPts val="0"/>
              </a:spcAft>
              <a:buClr>
                <a:schemeClr val="dk1"/>
              </a:buClr>
              <a:buSzPts val="1300"/>
              <a:buChar char="●"/>
            </a:pPr>
            <a:r>
              <a:rPr lang="en" sz="1300">
                <a:solidFill>
                  <a:schemeClr val="dk1"/>
                </a:solidFill>
              </a:rPr>
              <a:t>المد والجزر: 3 تيراواط.</a:t>
            </a:r>
            <a:br>
              <a:rPr lang="en" sz="1300">
                <a:solidFill>
                  <a:schemeClr val="dk1"/>
                </a:solidFill>
              </a:rPr>
            </a:br>
            <a:endParaRPr sz="1300">
              <a:solidFill>
                <a:schemeClr val="dk1"/>
              </a:solidFill>
            </a:endParaRPr>
          </a:p>
          <a:p>
            <a:pPr marL="457200" lvl="0" indent="-311150" algn="r" rtl="1">
              <a:spcBef>
                <a:spcPts val="0"/>
              </a:spcBef>
              <a:spcAft>
                <a:spcPts val="0"/>
              </a:spcAft>
              <a:buClr>
                <a:schemeClr val="dk1"/>
              </a:buClr>
              <a:buSzPts val="1300"/>
              <a:buChar char="●"/>
            </a:pPr>
            <a:r>
              <a:rPr lang="en" sz="1300">
                <a:solidFill>
                  <a:schemeClr val="dk1"/>
                </a:solidFill>
              </a:rPr>
              <a:t>الحرارة الداخلية (معظمها من النشاط الإشعاعي): 32 تيراواط.</a:t>
            </a:r>
            <a:endParaRPr sz="1300">
              <a:solidFill>
                <a:schemeClr val="dk1"/>
              </a:solidFill>
            </a:endParaRPr>
          </a:p>
          <a:p>
            <a:pPr marL="0" lvl="0" indent="0" algn="r" rtl="1">
              <a:spcBef>
                <a:spcPts val="1200"/>
              </a:spcBef>
              <a:spcAft>
                <a:spcPts val="0"/>
              </a:spcAft>
              <a:buClr>
                <a:schemeClr val="dk1"/>
              </a:buClr>
              <a:buSzPts val="1100"/>
              <a:buFont typeface="Arial"/>
              <a:buNone/>
            </a:pPr>
            <a:r>
              <a:rPr lang="en" sz="1300">
                <a:solidFill>
                  <a:schemeClr val="dk1"/>
                </a:solidFill>
              </a:rPr>
              <a:t>نحو </a:t>
            </a:r>
            <a:r>
              <a:rPr lang="en" sz="1300" b="1">
                <a:solidFill>
                  <a:schemeClr val="dk1"/>
                </a:solidFill>
              </a:rPr>
              <a:t>30% من الإشعاع الشمسي (52,000 تيراواط)</a:t>
            </a:r>
            <a:r>
              <a:rPr lang="en" sz="1300">
                <a:solidFill>
                  <a:schemeClr val="dk1"/>
                </a:solidFill>
              </a:rPr>
              <a:t> يُعكس إلى الفضاء (ألبيدو الأرض).</a:t>
            </a:r>
            <a:endParaRPr sz="1300">
              <a:solidFill>
                <a:schemeClr val="dk1"/>
              </a:solidFill>
            </a:endParaRPr>
          </a:p>
          <a:p>
            <a:pPr marL="0" lvl="0" indent="0" algn="r" rtl="1">
              <a:spcBef>
                <a:spcPts val="0"/>
              </a:spcBef>
              <a:spcAft>
                <a:spcPts val="0"/>
              </a:spcAft>
              <a:buClr>
                <a:schemeClr val="dk1"/>
              </a:buClr>
              <a:buSzPts val="1100"/>
              <a:buFont typeface="Arial"/>
              <a:buNone/>
            </a:pPr>
            <a:r>
              <a:rPr lang="en" sz="1300">
                <a:solidFill>
                  <a:schemeClr val="dk1"/>
                </a:solidFill>
              </a:rPr>
              <a:t>البقية تتحول إلى حرارة وتُشع كأشعة تحت الحمراء طويلة الموجة.</a:t>
            </a:r>
            <a:endParaRPr sz="1300">
              <a:solidFill>
                <a:schemeClr val="dk1"/>
              </a:solidFill>
            </a:endParaRPr>
          </a:p>
          <a:p>
            <a:pPr marL="0" lvl="0" indent="0" algn="r" rtl="1">
              <a:spcBef>
                <a:spcPts val="1200"/>
              </a:spcBef>
              <a:spcAft>
                <a:spcPts val="0"/>
              </a:spcAft>
              <a:buClr>
                <a:schemeClr val="dk1"/>
              </a:buClr>
              <a:buSzPts val="1100"/>
              <a:buFont typeface="Arial"/>
              <a:buNone/>
            </a:pPr>
            <a:r>
              <a:rPr lang="en" sz="1300" b="1">
                <a:solidFill>
                  <a:schemeClr val="dk1"/>
                </a:solidFill>
              </a:rPr>
              <a:t>التوازن غير ثابت تمامًا</a:t>
            </a:r>
            <a:r>
              <a:rPr lang="en" sz="1300">
                <a:solidFill>
                  <a:schemeClr val="dk1"/>
                </a:solidFill>
              </a:rPr>
              <a:t>، إذ تظهر تقلبات مثل العصور الجليدية.</a:t>
            </a:r>
            <a:endParaRPr sz="1300">
              <a:solidFill>
                <a:schemeClr val="dk1"/>
              </a:solidFill>
            </a:endParaRPr>
          </a:p>
          <a:p>
            <a:pPr marL="0" lvl="0" indent="0" algn="r" rtl="1">
              <a:spcBef>
                <a:spcPts val="1200"/>
              </a:spcBef>
              <a:spcAft>
                <a:spcPts val="0"/>
              </a:spcAft>
              <a:buClr>
                <a:schemeClr val="dk1"/>
              </a:buClr>
              <a:buSzPts val="1100"/>
              <a:buFont typeface="Arial"/>
              <a:buNone/>
            </a:pPr>
            <a:r>
              <a:rPr lang="en" sz="1300">
                <a:solidFill>
                  <a:schemeClr val="dk1"/>
                </a:solidFill>
              </a:rPr>
              <a:t>الخوف الحالي: زيادة تركيز CO2 بسبب حرق الوقود الأحفوري وتدمير الغابات → قد يسبب </a:t>
            </a:r>
            <a:r>
              <a:rPr lang="en" sz="1300" b="1">
                <a:solidFill>
                  <a:schemeClr val="dk1"/>
                </a:solidFill>
              </a:rPr>
              <a:t>ارتفاع حرارة الأرض</a:t>
            </a:r>
            <a:r>
              <a:rPr lang="en" sz="1300">
                <a:solidFill>
                  <a:schemeClr val="dk1"/>
                </a:solidFill>
              </a:rPr>
              <a:t>، ذوبان جزئي لجبال الجليد في القطب الجنوبي، وارتفاع مستويات البحار مسببًا فيضانات للمدن الساحلية.</a:t>
            </a:r>
            <a:endParaRPr sz="1300">
              <a:solidFill>
                <a:schemeClr val="dk1"/>
              </a:solidFill>
            </a:endParaRPr>
          </a:p>
          <a:p>
            <a:pPr marL="0" lvl="0" indent="0" algn="r" rtl="1">
              <a:spcBef>
                <a:spcPts val="1200"/>
              </a:spcBef>
              <a:spcAft>
                <a:spcPts val="1200"/>
              </a:spcAft>
              <a:buNone/>
            </a:pP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0" y="740110"/>
            <a:ext cx="9143999" cy="36632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en"/>
              <a:t>معدل استعمال الطاقة</a:t>
            </a:r>
            <a:endParaRPr/>
          </a:p>
        </p:txBody>
      </p:sp>
      <p:sp>
        <p:nvSpPr>
          <p:cNvPr id="89" name="Google Shape;89;p19"/>
          <p:cNvSpPr txBox="1">
            <a:spLocks noGrp="1"/>
          </p:cNvSpPr>
          <p:nvPr>
            <p:ph type="body" idx="1"/>
          </p:nvPr>
        </p:nvSpPr>
        <p:spPr>
          <a:xfrm>
            <a:off x="311700" y="1152475"/>
            <a:ext cx="8520600" cy="3825000"/>
          </a:xfrm>
          <a:prstGeom prst="rect">
            <a:avLst/>
          </a:prstGeom>
        </p:spPr>
        <p:txBody>
          <a:bodyPr spcFirstLastPara="1" wrap="square" lIns="91425" tIns="91425" rIns="91425" bIns="91425" anchor="t" anchorCtr="0">
            <a:normAutofit fontScale="77500" lnSpcReduction="20000"/>
          </a:bodyPr>
          <a:lstStyle/>
          <a:p>
            <a:pPr marL="0" lvl="0" indent="0" algn="r" rtl="1">
              <a:spcBef>
                <a:spcPts val="0"/>
              </a:spcBef>
              <a:spcAft>
                <a:spcPts val="0"/>
              </a:spcAft>
              <a:buClr>
                <a:schemeClr val="dk1"/>
              </a:buClr>
              <a:buSzPct val="61111"/>
              <a:buFont typeface="Arial"/>
              <a:buNone/>
            </a:pPr>
            <a:r>
              <a:rPr lang="en"/>
              <a:t>لإنسان البدائي: ≈ 100 واط (غذاء فقط).</a:t>
            </a:r>
            <a:endParaRPr/>
          </a:p>
          <a:p>
            <a:pPr marL="0" lvl="0" indent="0" algn="r" rtl="1">
              <a:spcBef>
                <a:spcPts val="1200"/>
              </a:spcBef>
              <a:spcAft>
                <a:spcPts val="0"/>
              </a:spcAft>
              <a:buClr>
                <a:schemeClr val="dk1"/>
              </a:buClr>
              <a:buSzPct val="61111"/>
              <a:buFont typeface="Arial"/>
              <a:buNone/>
            </a:pPr>
            <a:r>
              <a:rPr lang="en"/>
              <a:t>بعد اكتشاف النار وتحسين الغذاء: ≈ 300 واط.</a:t>
            </a:r>
            <a:endParaRPr/>
          </a:p>
          <a:p>
            <a:pPr marL="0" lvl="0" indent="0" algn="r" rtl="1">
              <a:spcBef>
                <a:spcPts val="1200"/>
              </a:spcBef>
              <a:spcAft>
                <a:spcPts val="0"/>
              </a:spcAft>
              <a:buClr>
                <a:schemeClr val="dk1"/>
              </a:buClr>
              <a:buSzPct val="61111"/>
              <a:buFont typeface="Arial"/>
              <a:buNone/>
            </a:pPr>
            <a:r>
              <a:rPr lang="en"/>
              <a:t>حضارة وادي الرافدين (4000 ق.م): ≈ 800 واط للفرد (بسبب الزراعة، استخدام الحيوانات، تجفيف المحاصيل، الطوب).</a:t>
            </a:r>
            <a:endParaRPr/>
          </a:p>
          <a:p>
            <a:pPr marL="0" lvl="0" indent="0" algn="r" rtl="1">
              <a:spcBef>
                <a:spcPts val="1200"/>
              </a:spcBef>
              <a:spcAft>
                <a:spcPts val="0"/>
              </a:spcAft>
              <a:buClr>
                <a:schemeClr val="dk1"/>
              </a:buClr>
              <a:buSzPct val="61111"/>
              <a:buFont typeface="Arial"/>
              <a:buNone/>
            </a:pPr>
            <a:r>
              <a:rPr lang="en"/>
              <a:t>استخدام الرياح والماء قديم جدًا (سفن شراعية 3000 ق.م، مطاحن هوائية 100م، انتشارها 300م في فارس).</a:t>
            </a:r>
            <a:endParaRPr/>
          </a:p>
          <a:p>
            <a:pPr marL="0" lvl="0" indent="0" algn="r" rtl="1">
              <a:spcBef>
                <a:spcPts val="1200"/>
              </a:spcBef>
              <a:spcAft>
                <a:spcPts val="0"/>
              </a:spcAft>
              <a:buNone/>
            </a:pPr>
            <a:r>
              <a:rPr lang="en"/>
              <a:t>العصور الوسطى: ≈ 2000 سعرة/يوم (≈ 1 ك.و) للفرد مع الزراعة المتقدمة</a:t>
            </a:r>
            <a:endParaRPr/>
          </a:p>
          <a:p>
            <a:pPr marL="0" lvl="0" indent="0" algn="r" rtl="1">
              <a:spcBef>
                <a:spcPts val="1200"/>
              </a:spcBef>
              <a:spcAft>
                <a:spcPts val="0"/>
              </a:spcAft>
              <a:buNone/>
            </a:pPr>
            <a:r>
              <a:rPr lang="en"/>
              <a:t>الثورة الصناعية (القرن 19): تسارع كبير في زيادة استهلاك الطاقة للفرد.</a:t>
            </a:r>
            <a:endParaRPr/>
          </a:p>
          <a:p>
            <a:pPr marL="0" lvl="0" indent="0" algn="r" rtl="1">
              <a:spcBef>
                <a:spcPts val="1200"/>
              </a:spcBef>
              <a:spcAft>
                <a:spcPts val="0"/>
              </a:spcAft>
              <a:buNone/>
            </a:pPr>
            <a:r>
              <a:rPr lang="en"/>
              <a:t>النفط الرخيص قبل 1973 شجع الاستهلاك المتزايد، وأدى لاحقًا إلى أزمات.</a:t>
            </a:r>
            <a:endParaRPr/>
          </a:p>
          <a:p>
            <a:pPr marL="0" lvl="0" indent="0" algn="r" rtl="1">
              <a:spcBef>
                <a:spcPts val="1200"/>
              </a:spcBef>
              <a:spcAft>
                <a:spcPts val="0"/>
              </a:spcAft>
              <a:buNone/>
            </a:pPr>
            <a:r>
              <a:rPr lang="en"/>
              <a:t>توزيع غير عادل: 72% من سكان العالم يستهلكون أقل من 2 ك.و للفرد، بينما 6% يستهلكون أكثر من 7 ك.و.</a:t>
            </a:r>
            <a:endParaRPr/>
          </a:p>
          <a:p>
            <a:pPr marL="0" lvl="0" indent="0" algn="r" rtl="1">
              <a:spcBef>
                <a:spcPts val="1200"/>
              </a:spcBef>
              <a:spcAft>
                <a:spcPts val="0"/>
              </a:spcAft>
              <a:buNone/>
            </a:pPr>
            <a:r>
              <a:rPr lang="en"/>
              <a:t>هناك ارتباط بين معدل استهلاك الطاقة والناتج القومي الإجمالي (≈ 2.2 واط/دولار سنوي).</a:t>
            </a:r>
            <a:endParaRPr/>
          </a:p>
          <a:p>
            <a:pPr marL="0" lvl="0" indent="0" algn="r" rtl="1">
              <a:spcBef>
                <a:spcPts val="1200"/>
              </a:spcBef>
              <a:spcAft>
                <a:spcPts val="1200"/>
              </a:spcAft>
              <a:buNone/>
            </a:pPr>
            <a:r>
              <a:rPr lang="en"/>
              <a:t>الكفاءة التكنولوجية (عزل أفضل، سيارات أكثر توفيرًا، مصادر بديلة مثل الإيثانول) ساعدت في التخفيف.</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1800950" y="285750"/>
            <a:ext cx="5410200" cy="457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r" rtl="1">
              <a:spcBef>
                <a:spcPts val="0"/>
              </a:spcBef>
              <a:spcAft>
                <a:spcPts val="0"/>
              </a:spcAft>
              <a:buNone/>
            </a:pPr>
            <a:r>
              <a:rPr lang="en"/>
              <a:t>الانفجار السكاني</a:t>
            </a:r>
            <a:endParaRPr/>
          </a:p>
        </p:txBody>
      </p:sp>
      <p:sp>
        <p:nvSpPr>
          <p:cNvPr id="100" name="Google Shape;100;p21"/>
          <p:cNvSpPr txBox="1">
            <a:spLocks noGrp="1"/>
          </p:cNvSpPr>
          <p:nvPr>
            <p:ph type="body" idx="1"/>
          </p:nvPr>
        </p:nvSpPr>
        <p:spPr>
          <a:xfrm>
            <a:off x="311700" y="1165650"/>
            <a:ext cx="8520600" cy="3864300"/>
          </a:xfrm>
          <a:prstGeom prst="rect">
            <a:avLst/>
          </a:prstGeom>
        </p:spPr>
        <p:txBody>
          <a:bodyPr spcFirstLastPara="1" wrap="square" lIns="91425" tIns="91425" rIns="91425" bIns="91425" anchor="t" anchorCtr="0">
            <a:normAutofit fontScale="77500" lnSpcReduction="20000"/>
          </a:bodyPr>
          <a:lstStyle/>
          <a:p>
            <a:pPr marL="0" lvl="0" indent="0" algn="r" rtl="1">
              <a:spcBef>
                <a:spcPts val="0"/>
              </a:spcBef>
              <a:spcAft>
                <a:spcPts val="0"/>
              </a:spcAft>
              <a:buClr>
                <a:schemeClr val="dk1"/>
              </a:buClr>
              <a:buSzPct val="61111"/>
              <a:buFont typeface="Arial"/>
              <a:buNone/>
            </a:pPr>
            <a:r>
              <a:rPr lang="en"/>
              <a:t>معدل استهلاك الطاقة الكلي مرتبط مباشرة بعدد سكان الأرض.</a:t>
            </a:r>
            <a:endParaRPr/>
          </a:p>
          <a:p>
            <a:pPr marL="0" lvl="0" indent="0" algn="r" rtl="1">
              <a:spcBef>
                <a:spcPts val="1200"/>
              </a:spcBef>
              <a:spcAft>
                <a:spcPts val="0"/>
              </a:spcAft>
              <a:buClr>
                <a:schemeClr val="dk1"/>
              </a:buClr>
              <a:buSzPct val="61111"/>
              <a:buFont typeface="Arial"/>
              <a:buNone/>
            </a:pPr>
            <a:r>
              <a:rPr lang="en"/>
              <a:t>عدد السكان ≈ 6 مليار (نهاية القرن 20) مع معدل نمو 1.4% سنويًا.</a:t>
            </a:r>
            <a:endParaRPr/>
          </a:p>
          <a:p>
            <a:pPr marL="0" lvl="0" indent="0" algn="r" rtl="1">
              <a:spcBef>
                <a:spcPts val="1200"/>
              </a:spcBef>
              <a:spcAft>
                <a:spcPts val="0"/>
              </a:spcAft>
              <a:buNone/>
            </a:pPr>
            <a:r>
              <a:rPr lang="en"/>
              <a:t>التوقعات:</a:t>
            </a:r>
            <a:endParaRPr/>
          </a:p>
          <a:p>
            <a:pPr marL="457200" lvl="0" indent="-277495" algn="r" rtl="1">
              <a:spcBef>
                <a:spcPts val="1200"/>
              </a:spcBef>
              <a:spcAft>
                <a:spcPts val="0"/>
              </a:spcAft>
              <a:buClr>
                <a:schemeClr val="dk1"/>
              </a:buClr>
              <a:buSzPct val="61111"/>
              <a:buChar char="●"/>
            </a:pPr>
            <a:r>
              <a:rPr lang="en"/>
              <a:t>7 مليار بحلول 2010.</a:t>
            </a:r>
            <a:br>
              <a:rPr lang="en"/>
            </a:br>
            <a:endParaRPr/>
          </a:p>
          <a:p>
            <a:pPr marL="457200" lvl="0" indent="-277495" algn="r" rtl="1">
              <a:spcBef>
                <a:spcPts val="0"/>
              </a:spcBef>
              <a:spcAft>
                <a:spcPts val="0"/>
              </a:spcAft>
              <a:buClr>
                <a:schemeClr val="dk1"/>
              </a:buClr>
              <a:buSzPct val="61111"/>
              <a:buChar char="●"/>
            </a:pPr>
            <a:r>
              <a:rPr lang="en"/>
              <a:t>استقرار عند ≈ 11 مليار عام 2050 حتى لو حُدِّد الإنجاب بطفلين لكل أسرة.</a:t>
            </a:r>
            <a:endParaRPr/>
          </a:p>
          <a:p>
            <a:pPr marL="0" lvl="0" indent="0" algn="r" rtl="1">
              <a:spcBef>
                <a:spcPts val="1200"/>
              </a:spcBef>
              <a:spcAft>
                <a:spcPts val="0"/>
              </a:spcAft>
              <a:buClr>
                <a:schemeClr val="dk1"/>
              </a:buClr>
              <a:buSzPct val="61111"/>
              <a:buFont typeface="Arial"/>
              <a:buNone/>
            </a:pPr>
            <a:r>
              <a:rPr lang="en"/>
              <a:t>زيادة السكان وحدها ستؤدي إلى زيادة استهلاك الطاقة بنسبة 1.4% سنويًا.</a:t>
            </a:r>
            <a:br>
              <a:rPr lang="en"/>
            </a:br>
            <a:endParaRPr/>
          </a:p>
          <a:p>
            <a:pPr marL="0" lvl="0" indent="0" algn="r" rtl="1">
              <a:spcBef>
                <a:spcPts val="0"/>
              </a:spcBef>
              <a:spcAft>
                <a:spcPts val="0"/>
              </a:spcAft>
              <a:buClr>
                <a:schemeClr val="dk1"/>
              </a:buClr>
              <a:buSzPct val="61111"/>
              <a:buFont typeface="Arial"/>
              <a:buNone/>
            </a:pPr>
            <a:r>
              <a:rPr lang="en"/>
              <a:t>سيناريوهات 2050:</a:t>
            </a:r>
            <a:endParaRPr/>
          </a:p>
          <a:p>
            <a:pPr marL="457200" lvl="0" indent="-277495" algn="r" rtl="1">
              <a:spcBef>
                <a:spcPts val="1200"/>
              </a:spcBef>
              <a:spcAft>
                <a:spcPts val="0"/>
              </a:spcAft>
              <a:buClr>
                <a:schemeClr val="dk1"/>
              </a:buClr>
              <a:buSzPct val="61111"/>
              <a:buChar char="●"/>
            </a:pPr>
            <a:r>
              <a:rPr lang="en"/>
              <a:t>استهلاك بمستوى الفرد الأمريكي (11 ك.و) → 122 تيراواط (مستحيل إلا بالاندماج النووي الرخيص).</a:t>
            </a:r>
            <a:br>
              <a:rPr lang="en"/>
            </a:br>
            <a:endParaRPr/>
          </a:p>
          <a:p>
            <a:pPr marL="457200" lvl="0" indent="-277495" algn="r" rtl="1">
              <a:spcBef>
                <a:spcPts val="0"/>
              </a:spcBef>
              <a:spcAft>
                <a:spcPts val="0"/>
              </a:spcAft>
              <a:buClr>
                <a:schemeClr val="dk1"/>
              </a:buClr>
              <a:buSzPct val="61111"/>
              <a:buChar char="●"/>
            </a:pPr>
            <a:r>
              <a:rPr lang="en"/>
              <a:t>استهلاك بمستوى شرق أوروبا (5 ك.و) → 65 تيراواط (مرتفع جدًا).</a:t>
            </a:r>
            <a:br>
              <a:rPr lang="en"/>
            </a:br>
            <a:endParaRPr/>
          </a:p>
          <a:p>
            <a:pPr marL="457200" lvl="0" indent="-277495" algn="r" rtl="1">
              <a:spcBef>
                <a:spcPts val="0"/>
              </a:spcBef>
              <a:spcAft>
                <a:spcPts val="0"/>
              </a:spcAft>
              <a:buClr>
                <a:schemeClr val="dk1"/>
              </a:buClr>
              <a:buSzPct val="61111"/>
              <a:buChar char="●"/>
            </a:pPr>
            <a:r>
              <a:rPr lang="en"/>
              <a:t>الحفاظ على المستوى الحالي (2 ك.و) → 26 تيراواط (أقل صعوبة لكن ما يزال تحديًا).</a:t>
            </a:r>
            <a:endParaRPr/>
          </a:p>
          <a:p>
            <a:pPr marL="0" lvl="0" indent="0" algn="r" rtl="1">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7942</TotalTime>
  <Words>2138</Words>
  <Application>Microsoft Office PowerPoint</Application>
  <PresentationFormat>On-screen Show (16:9)</PresentationFormat>
  <Paragraphs>247</Paragraphs>
  <Slides>46</Slides>
  <Notes>28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46</vt:i4>
      </vt:variant>
    </vt:vector>
  </HeadingPairs>
  <TitlesOfParts>
    <vt:vector size="48" baseType="lpstr">
      <vt:lpstr>Arial</vt:lpstr>
      <vt:lpstr>Simple Light</vt:lpstr>
      <vt:lpstr> Fundamentals of  Renewable Energy اساسيات الطاقة المتجددة</vt:lpstr>
      <vt:lpstr>الطاقة والمنفعة</vt:lpstr>
      <vt:lpstr>PowerPoint Presentation</vt:lpstr>
      <vt:lpstr>قانون حفظ الطاقة</vt:lpstr>
      <vt:lpstr>توازن الطاقة الكوكبي</vt:lpstr>
      <vt:lpstr>PowerPoint Presentation</vt:lpstr>
      <vt:lpstr>معدل استعمال الطاقة</vt:lpstr>
      <vt:lpstr>PowerPoint Presentation</vt:lpstr>
      <vt:lpstr>الانفجار السكاني</vt:lpstr>
      <vt:lpstr>PowerPoint Presentation</vt:lpstr>
      <vt:lpstr>PowerPoint Presentation</vt:lpstr>
      <vt:lpstr>دالة دخول السوق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Renewable Energy اساسيات الطاقة المتجددة</dc:title>
  <dc:creator>reshak</dc:creator>
  <cp:lastModifiedBy>reshak</cp:lastModifiedBy>
  <cp:revision>75</cp:revision>
  <dcterms:modified xsi:type="dcterms:W3CDTF">2025-11-17T06:42:46Z</dcterms:modified>
</cp:coreProperties>
</file>